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558" r:id="rId2"/>
    <p:sldId id="360" r:id="rId3"/>
    <p:sldId id="476" r:id="rId4"/>
    <p:sldId id="568" r:id="rId5"/>
    <p:sldId id="477" r:id="rId6"/>
    <p:sldId id="479" r:id="rId7"/>
    <p:sldId id="631" r:id="rId8"/>
    <p:sldId id="629" r:id="rId9"/>
    <p:sldId id="655" r:id="rId10"/>
    <p:sldId id="654" r:id="rId11"/>
    <p:sldId id="650" r:id="rId12"/>
    <p:sldId id="645" r:id="rId13"/>
    <p:sldId id="647" r:id="rId14"/>
    <p:sldId id="648" r:id="rId15"/>
    <p:sldId id="657" r:id="rId16"/>
    <p:sldId id="658" r:id="rId17"/>
    <p:sldId id="659" r:id="rId18"/>
    <p:sldId id="660" r:id="rId19"/>
    <p:sldId id="646" r:id="rId20"/>
    <p:sldId id="649" r:id="rId21"/>
    <p:sldId id="672" r:id="rId22"/>
    <p:sldId id="557"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52690" autoAdjust="0"/>
  </p:normalViewPr>
  <p:slideViewPr>
    <p:cSldViewPr snapToGrid="0">
      <p:cViewPr varScale="1">
        <p:scale>
          <a:sx n="38" d="100"/>
          <a:sy n="38" d="100"/>
        </p:scale>
        <p:origin x="1890" y="54"/>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940DE7-40D7-2F48-987F-473A266EB2D1}" type="datetimeFigureOut">
              <a:rPr lang="en-US" smtClean="0"/>
              <a:t>8/26/2020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turnofelias.org/post/revelation-8-the-seven-trumpet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iblehub.com/greek/pharmako_n_5333.ht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biblehub.com/greek/2813.htm" TargetMode="External"/><Relationship Id="rId5" Type="http://schemas.openxmlformats.org/officeDocument/2006/relationships/hyperlink" Target="https://biblehub.com/greek/klemmato_n_2809.htm" TargetMode="External"/><Relationship Id="rId4" Type="http://schemas.openxmlformats.org/officeDocument/2006/relationships/hyperlink" Target="https://biblehub.com/greek/porneias_4202.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biblehub.com/revelation/21-27.htm" TargetMode="External"/><Relationship Id="rId3" Type="http://schemas.openxmlformats.org/officeDocument/2006/relationships/hyperlink" Target="https://biblehub.com/commentaries/ellicott/revelation/10.htm" TargetMode="External"/><Relationship Id="rId7" Type="http://schemas.openxmlformats.org/officeDocument/2006/relationships/hyperlink" Target="https://biblehub.com/revelation/20-15.htm"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biblehub.com/revelation/5-1.htm" TargetMode="External"/><Relationship Id="rId5" Type="http://schemas.openxmlformats.org/officeDocument/2006/relationships/hyperlink" Target="https://biblehub.com/1_peter/2-11.htm" TargetMode="External"/><Relationship Id="rId4" Type="http://schemas.openxmlformats.org/officeDocument/2006/relationships/hyperlink" Target="https://biblehub.com/psalms/119-19.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49FEA94-ADA0-4739-BC09-2A6AC17D68AC}"/>
              </a:ext>
            </a:extLst>
          </p:cNvPr>
          <p:cNvSpPr>
            <a:spLocks noGrp="1"/>
          </p:cNvSpPr>
          <p:nvPr>
            <p:ph type="body" idx="1"/>
          </p:nvPr>
        </p:nvSpPr>
        <p:spPr/>
        <p:txBody>
          <a:bodyPr/>
          <a:lstStyle/>
          <a:p>
            <a:r>
              <a:rPr lang="en-US" sz="1200" i="1" dirty="0"/>
              <a:t>3 and he cried out with a loud voice, as when a lion roars; and when he had cried out, </a:t>
            </a:r>
            <a:r>
              <a:rPr lang="en-US" sz="1200" b="1" i="1" u="sng" dirty="0"/>
              <a:t>the seven peals of thunder uttered their voices</a:t>
            </a:r>
            <a:r>
              <a:rPr lang="en-US" sz="1200" i="1" dirty="0"/>
              <a:t>. </a:t>
            </a:r>
            <a:r>
              <a:rPr lang="en-US" sz="1200" b="1" i="0" u="none" dirty="0"/>
              <a:t>(God’s voice?)</a:t>
            </a:r>
          </a:p>
          <a:p>
            <a:endParaRPr lang="en-US" sz="1200" i="1" dirty="0"/>
          </a:p>
          <a:p>
            <a:r>
              <a:rPr lang="en-US" sz="1200" b="1" i="1" dirty="0"/>
              <a:t>Not permitted to write them</a:t>
            </a:r>
            <a:r>
              <a:rPr lang="en-US" sz="1200" i="1" dirty="0"/>
              <a:t>!!!</a:t>
            </a:r>
          </a:p>
          <a:p>
            <a:endParaRPr lang="en-US" sz="1200" i="1" dirty="0"/>
          </a:p>
          <a:p>
            <a:r>
              <a:rPr lang="en-US" sz="1200" i="1" dirty="0"/>
              <a:t>???</a:t>
            </a:r>
            <a:r>
              <a:rPr lang="en-US" sz="1200" i="0" dirty="0"/>
              <a:t> What was the message of the thunders?</a:t>
            </a:r>
          </a:p>
          <a:p>
            <a:r>
              <a:rPr lang="en-US" sz="1200" i="0" dirty="0"/>
              <a:t>Leon Morris... “Perhaps it is meant to indicate that God’s will is far greater than that which prophecy is able to express.”</a:t>
            </a:r>
            <a:endParaRPr lang="en-US" dirty="0"/>
          </a:p>
        </p:txBody>
      </p:sp>
    </p:spTree>
    <p:extLst>
      <p:ext uri="{BB962C8B-B14F-4D97-AF65-F5344CB8AC3E}">
        <p14:creationId xmlns:p14="http://schemas.microsoft.com/office/powerpoint/2010/main" val="3723520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49FEA94-ADA0-4739-BC09-2A6AC17D68AC}"/>
              </a:ext>
            </a:extLst>
          </p:cNvPr>
          <p:cNvSpPr>
            <a:spLocks noGrp="1"/>
          </p:cNvSpPr>
          <p:nvPr>
            <p:ph type="body" idx="1"/>
          </p:nvPr>
        </p:nvSpPr>
        <p:spPr/>
        <p:txBody>
          <a:bodyPr/>
          <a:lstStyle/>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lifted up his right hand to heaven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6 and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swore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by Him who lives forever and ever, who created heaven and the things in it, and the earth and the things in it, and the sea and the things in it</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 if this angel was Jesus, wouldn’t He swear by Himself... All of this description fits both His Father and Him!!!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Him who lives forever and ever, who created heaven and the things in it, and the earth and the things in it, and the sea and the things in it</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t>
            </a: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there will be delay no longer</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2 Peter 3 (NEXT 4 SLIDES –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Repentance and nearness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both taught in 2 Peter 3)</a:t>
            </a: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7 but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in the days of the voice of the seventh angel</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when he is about to sound,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then the mystery of God is finished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as He preached to His servants the prophets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t>
            </a: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2 Peter 3</a:t>
            </a:r>
          </a:p>
          <a:p>
            <a:r>
              <a:rPr lang="en-US" b="1" i="1" dirty="0"/>
              <a:t>8 But do not forget this one thing, dear friends: With the Lord a day is like a thousand years, and a thousand years are like a day. 9 </a:t>
            </a:r>
            <a:r>
              <a:rPr lang="en-US" b="1" i="1" u="sng" dirty="0"/>
              <a:t>The Lord is not slow in keeping his promise</a:t>
            </a:r>
            <a:r>
              <a:rPr lang="en-US" b="1" i="1" dirty="0"/>
              <a:t>, as some understand slowness. Instead he is patient with you, not wanting anyone to perish, but everyone to come to repentance.</a:t>
            </a:r>
          </a:p>
          <a:p>
            <a:r>
              <a:rPr lang="en-US" i="1" dirty="0"/>
              <a:t>10 But the day of the Lord will come like a thief. The heavens will disappear with a roar; the elements will be destroyed by fire, and the earth and everything done in it will be laid bare.</a:t>
            </a:r>
          </a:p>
          <a:p>
            <a:endParaRPr lang="en-US" dirty="0"/>
          </a:p>
        </p:txBody>
      </p:sp>
    </p:spTree>
    <p:extLst>
      <p:ext uri="{BB962C8B-B14F-4D97-AF65-F5344CB8AC3E}">
        <p14:creationId xmlns:p14="http://schemas.microsoft.com/office/powerpoint/2010/main" val="32833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49FEA94-ADA0-4739-BC09-2A6AC17D68AC}"/>
              </a:ext>
            </a:extLst>
          </p:cNvPr>
          <p:cNvSpPr>
            <a:spLocks noGrp="1"/>
          </p:cNvSpPr>
          <p:nvPr>
            <p:ph type="body" idx="1"/>
          </p:nvPr>
        </p:nvSpPr>
        <p:spPr/>
        <p:txBody>
          <a:bodyPr/>
          <a:lstStyle/>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there will be delay no longer</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2 Peter 3</a:t>
            </a: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7 but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in the days of the voice of the seventh angel</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when he is about to sound,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then the mystery of God is finished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as He preached to His servants the prophets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t>
            </a: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en-US" dirty="0"/>
          </a:p>
        </p:txBody>
      </p:sp>
    </p:spTree>
    <p:extLst>
      <p:ext uri="{BB962C8B-B14F-4D97-AF65-F5344CB8AC3E}">
        <p14:creationId xmlns:p14="http://schemas.microsoft.com/office/powerpoint/2010/main" val="3062784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49FEA94-ADA0-4739-BC09-2A6AC17D68AC}"/>
              </a:ext>
            </a:extLst>
          </p:cNvPr>
          <p:cNvSpPr>
            <a:spLocks noGrp="1"/>
          </p:cNvSpPr>
          <p:nvPr>
            <p:ph type="body" idx="1"/>
          </p:nvPr>
        </p:nvSpPr>
        <p:spPr/>
        <p:txBody>
          <a:bodyPr/>
          <a:lstStyle/>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there will be delay no longer</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2 Peter 3</a:t>
            </a: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7 but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in the days of the voice of the seventh angel</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when he is about to sound,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then the mystery of God is finished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as He preached to His servants the prophets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t>
            </a: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2 Peter 3</a:t>
            </a:r>
          </a:p>
          <a:p>
            <a:endParaRPr lang="en-US" dirty="0"/>
          </a:p>
        </p:txBody>
      </p:sp>
    </p:spTree>
    <p:extLst>
      <p:ext uri="{BB962C8B-B14F-4D97-AF65-F5344CB8AC3E}">
        <p14:creationId xmlns:p14="http://schemas.microsoft.com/office/powerpoint/2010/main" val="2818435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49FEA94-ADA0-4739-BC09-2A6AC17D68AC}"/>
              </a:ext>
            </a:extLst>
          </p:cNvPr>
          <p:cNvSpPr>
            <a:spLocks noGrp="1"/>
          </p:cNvSpPr>
          <p:nvPr>
            <p:ph type="body" idx="1"/>
          </p:nvPr>
        </p:nvSpPr>
        <p:spPr/>
        <p:txBody>
          <a:bodyPr/>
          <a:lstStyle/>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there will be delay no longer</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2 Peter 3</a:t>
            </a: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7 but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in the days of the voice of the seventh angel</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when he is about to sound,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then the mystery of God is finished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as He preached to His servants the prophets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t>
            </a: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2 Peter 3</a:t>
            </a:r>
          </a:p>
          <a:p>
            <a:endParaRPr lang="en-US" dirty="0"/>
          </a:p>
        </p:txBody>
      </p:sp>
    </p:spTree>
    <p:extLst>
      <p:ext uri="{BB962C8B-B14F-4D97-AF65-F5344CB8AC3E}">
        <p14:creationId xmlns:p14="http://schemas.microsoft.com/office/powerpoint/2010/main" val="3696266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49FEA94-ADA0-4739-BC09-2A6AC17D68AC}"/>
              </a:ext>
            </a:extLst>
          </p:cNvPr>
          <p:cNvSpPr>
            <a:spLocks noGrp="1"/>
          </p:cNvSpPr>
          <p:nvPr>
            <p:ph type="body" idx="1"/>
          </p:nvPr>
        </p:nvSpPr>
        <p:spPr/>
        <p:txBody>
          <a:bodyPr/>
          <a:lstStyle/>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there will be delay no longer</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2 Peter 3</a:t>
            </a: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7 but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in the days of the voice of the seventh angel</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when he is about to sound,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then the mystery of God is finished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as He preached to His servants the prophets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t>
            </a: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2 Peter 3</a:t>
            </a:r>
          </a:p>
          <a:p>
            <a:endParaRPr lang="en-US" dirty="0"/>
          </a:p>
        </p:txBody>
      </p:sp>
    </p:spTree>
    <p:extLst>
      <p:ext uri="{BB962C8B-B14F-4D97-AF65-F5344CB8AC3E}">
        <p14:creationId xmlns:p14="http://schemas.microsoft.com/office/powerpoint/2010/main" val="2703067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49FEA94-ADA0-4739-BC09-2A6AC17D68AC}"/>
              </a:ext>
            </a:extLst>
          </p:cNvPr>
          <p:cNvSpPr>
            <a:spLocks noGrp="1"/>
          </p:cNvSpPr>
          <p:nvPr>
            <p:ph type="body" idx="1"/>
          </p:nvPr>
        </p:nvSpPr>
        <p:spPr/>
        <p:txBody>
          <a:bodyPr/>
          <a:lstStyle/>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Go, take the book which is open in the hand of the angel</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 no one was worthy to take the book in Revelation 5 except the Lion of Judah, the Lamb who was slain</a:t>
            </a:r>
          </a:p>
          <a:p>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685800" indent="-685800">
              <a:buFont typeface="Arial" panose="020B0604020202020204" pitchFamily="34" charset="0"/>
              <a:buChar char="•"/>
            </a:pPr>
            <a:endParaRPr lang="en-US" sz="4800" u="none" dirty="0"/>
          </a:p>
        </p:txBody>
      </p:sp>
    </p:spTree>
    <p:extLst>
      <p:ext uri="{BB962C8B-B14F-4D97-AF65-F5344CB8AC3E}">
        <p14:creationId xmlns:p14="http://schemas.microsoft.com/office/powerpoint/2010/main" val="2783928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49FEA94-ADA0-4739-BC09-2A6AC17D68AC}"/>
              </a:ext>
            </a:extLst>
          </p:cNvPr>
          <p:cNvSpPr>
            <a:spLocks noGrp="1"/>
          </p:cNvSpPr>
          <p:nvPr>
            <p:ph type="body" idx="1"/>
          </p:nvPr>
        </p:nvSpPr>
        <p:spPr/>
        <p:txBody>
          <a:bodyPr/>
          <a:lstStyle/>
          <a:p>
            <a:r>
              <a:rPr lang="en-US" b="1" i="1" dirty="0"/>
              <a:t>sweet as honey; and when I had eaten it, my stomach was </a:t>
            </a:r>
            <a:r>
              <a:rPr lang="en-US" b="1" i="1" u="sng" dirty="0"/>
              <a:t>made bitter</a:t>
            </a:r>
            <a:r>
              <a:rPr lang="en-US" b="1" i="1" dirty="0"/>
              <a:t>. </a:t>
            </a:r>
          </a:p>
          <a:p>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Take it and eat it; it will make your stomach bitter, but in your mouth it will be sweet as honey</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 reference to Old Testament </a:t>
            </a:r>
            <a:r>
              <a:rPr kumimoji="0" lang="en-US" sz="4800" b="0" i="0" u="none" strike="noStrike" kern="1200" cap="none" spc="0" normalizeH="0" baseline="0" noProof="0" dirty="0">
                <a:ln>
                  <a:noFill/>
                </a:ln>
                <a:solidFill>
                  <a:prstClr val="white"/>
                </a:solidFill>
                <a:effectLst/>
                <a:uLnTx/>
                <a:uFillTx/>
                <a:latin typeface="Trebuchet MS" panose="020B0603020202020204"/>
                <a:ea typeface="+mn-ea"/>
                <a:cs typeface="+mn-cs"/>
              </a:rPr>
              <a:t>prophet = </a:t>
            </a:r>
            <a:r>
              <a:rPr kumimoji="0" lang="en-US" sz="4800" b="1" i="0" u="sng" strike="noStrike" kern="1200" cap="none" spc="0" normalizeH="0" baseline="0" noProof="0" dirty="0">
                <a:ln>
                  <a:noFill/>
                </a:ln>
                <a:solidFill>
                  <a:prstClr val="white"/>
                </a:solidFill>
                <a:effectLst/>
                <a:uLnTx/>
                <a:uFillTx/>
                <a:latin typeface="Trebuchet MS" panose="020B0603020202020204"/>
                <a:ea typeface="+mn-ea"/>
                <a:cs typeface="+mn-cs"/>
              </a:rPr>
              <a:t>Ezekiel 2:9-3:3</a:t>
            </a:r>
          </a:p>
          <a:p>
            <a:r>
              <a:rPr kumimoji="0" lang="en-US" sz="4800" b="1" i="0" u="sng" strike="noStrike" kern="1200" cap="none" spc="0" normalizeH="0" baseline="0" noProof="0" dirty="0">
                <a:ln>
                  <a:noFill/>
                </a:ln>
                <a:solidFill>
                  <a:prstClr val="white"/>
                </a:solidFill>
                <a:effectLst/>
                <a:uLnTx/>
                <a:uFillTx/>
                <a:latin typeface="Trebuchet MS" panose="020B0603020202020204"/>
                <a:ea typeface="+mn-ea"/>
                <a:cs typeface="+mn-cs"/>
              </a:rPr>
              <a:t>Ezekiel 2:7-3:3</a:t>
            </a:r>
            <a:r>
              <a:rPr kumimoji="0" lang="en-US" sz="4800" b="1" i="1" u="none" strike="noStrike" kern="1200" cap="none" spc="0" normalizeH="0" baseline="0" noProof="0" dirty="0">
                <a:ln>
                  <a:noFill/>
                </a:ln>
                <a:solidFill>
                  <a:prstClr val="white"/>
                </a:solidFill>
                <a:effectLst/>
                <a:uLnTx/>
                <a:uFillTx/>
                <a:latin typeface="Trebuchet MS" panose="020B0603020202020204"/>
                <a:ea typeface="+mn-ea"/>
                <a:cs typeface="+mn-cs"/>
              </a:rPr>
              <a:t> </a:t>
            </a:r>
            <a:r>
              <a:rPr lang="en-US" sz="1200" b="0" i="0" kern="1200" dirty="0">
                <a:solidFill>
                  <a:schemeClr val="tx1"/>
                </a:solidFill>
                <a:effectLst/>
                <a:latin typeface="+mn-lt"/>
                <a:ea typeface="+mn-ea"/>
                <a:cs typeface="+mn-cs"/>
              </a:rPr>
              <a:t> </a:t>
            </a:r>
            <a:r>
              <a:rPr lang="en-US" sz="1200" b="1" i="1" kern="1200" baseline="30000" dirty="0">
                <a:solidFill>
                  <a:schemeClr val="tx1"/>
                </a:solidFill>
                <a:effectLst/>
                <a:latin typeface="+mn-lt"/>
                <a:ea typeface="+mn-ea"/>
                <a:cs typeface="+mn-cs"/>
              </a:rPr>
              <a:t>7 </a:t>
            </a:r>
            <a:r>
              <a:rPr lang="en-US" sz="1200" b="0" i="1" kern="1200" dirty="0">
                <a:solidFill>
                  <a:schemeClr val="tx1"/>
                </a:solidFill>
                <a:effectLst/>
                <a:latin typeface="+mn-lt"/>
                <a:ea typeface="+mn-ea"/>
                <a:cs typeface="+mn-cs"/>
              </a:rPr>
              <a:t>But you shall speak My words to them whether they listen or not, for they are rebellious.</a:t>
            </a:r>
          </a:p>
          <a:p>
            <a:r>
              <a:rPr lang="en-US" sz="1200" b="1" i="1" kern="1200" baseline="30000" dirty="0">
                <a:solidFill>
                  <a:schemeClr val="tx1"/>
                </a:solidFill>
                <a:effectLst/>
                <a:latin typeface="+mn-lt"/>
                <a:ea typeface="+mn-ea"/>
                <a:cs typeface="+mn-cs"/>
              </a:rPr>
              <a:t>8 </a:t>
            </a:r>
            <a:r>
              <a:rPr lang="en-US" sz="1200" b="0" i="1" kern="1200" dirty="0">
                <a:solidFill>
                  <a:schemeClr val="tx1"/>
                </a:solidFill>
                <a:effectLst/>
                <a:latin typeface="+mn-lt"/>
                <a:ea typeface="+mn-ea"/>
                <a:cs typeface="+mn-cs"/>
              </a:rPr>
              <a:t>“Now you, son of man, listen to what I am speaking to you; do not be rebellious like that rebellious house. Open your mouth and eat what I am giving you.” </a:t>
            </a:r>
            <a:r>
              <a:rPr lang="en-US" sz="1200" b="1" i="1" kern="1200" baseline="30000" dirty="0">
                <a:solidFill>
                  <a:schemeClr val="tx1"/>
                </a:solidFill>
                <a:effectLst/>
                <a:latin typeface="+mn-lt"/>
                <a:ea typeface="+mn-ea"/>
                <a:cs typeface="+mn-cs"/>
              </a:rPr>
              <a:t>9 </a:t>
            </a:r>
            <a:r>
              <a:rPr lang="en-US" sz="1200" b="0" i="1" kern="1200" dirty="0">
                <a:solidFill>
                  <a:schemeClr val="tx1"/>
                </a:solidFill>
                <a:effectLst/>
                <a:latin typeface="+mn-lt"/>
                <a:ea typeface="+mn-ea"/>
                <a:cs typeface="+mn-cs"/>
              </a:rPr>
              <a:t>Then I looked, and behold, a hand was extended to me; and lo, a scroll was in it. </a:t>
            </a:r>
            <a:r>
              <a:rPr lang="en-US" sz="1200" b="1" i="1" kern="1200" baseline="30000" dirty="0">
                <a:solidFill>
                  <a:schemeClr val="tx1"/>
                </a:solidFill>
                <a:effectLst/>
                <a:latin typeface="+mn-lt"/>
                <a:ea typeface="+mn-ea"/>
                <a:cs typeface="+mn-cs"/>
              </a:rPr>
              <a:t>10 </a:t>
            </a:r>
            <a:r>
              <a:rPr lang="en-US" sz="1200" b="0" i="1" kern="1200" dirty="0">
                <a:solidFill>
                  <a:schemeClr val="tx1"/>
                </a:solidFill>
                <a:effectLst/>
                <a:latin typeface="+mn-lt"/>
                <a:ea typeface="+mn-ea"/>
                <a:cs typeface="+mn-cs"/>
              </a:rPr>
              <a:t>When He spread it out before me, it was written on the front and back, and written on it were lamentations, mourning and woe.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200" dirty="0">
                <a:solidFill>
                  <a:schemeClr val="tx1"/>
                </a:solidFill>
                <a:effectLst/>
                <a:latin typeface="+mn-lt"/>
                <a:ea typeface="+mn-ea"/>
                <a:cs typeface="+mn-cs"/>
              </a:rPr>
              <a:t>1 Then He said to me, “Son of man, eat what you find; eat this scroll, and go, speak to the house of Israel.” </a:t>
            </a:r>
            <a:r>
              <a:rPr lang="en-US" sz="1200" b="1" i="1" kern="1200" baseline="30000" dirty="0">
                <a:solidFill>
                  <a:schemeClr val="tx1"/>
                </a:solidFill>
                <a:effectLst/>
                <a:latin typeface="+mn-lt"/>
                <a:ea typeface="+mn-ea"/>
                <a:cs typeface="+mn-cs"/>
              </a:rPr>
              <a:t>2 </a:t>
            </a:r>
            <a:r>
              <a:rPr lang="en-US" sz="1200" b="0" i="1" kern="1200" dirty="0">
                <a:solidFill>
                  <a:schemeClr val="tx1"/>
                </a:solidFill>
                <a:effectLst/>
                <a:latin typeface="+mn-lt"/>
                <a:ea typeface="+mn-ea"/>
                <a:cs typeface="+mn-cs"/>
              </a:rPr>
              <a:t>So I opened my mouth, and He fed me this scroll. </a:t>
            </a:r>
            <a:r>
              <a:rPr lang="en-US" sz="1200" b="1" i="1" kern="1200" baseline="30000" dirty="0">
                <a:solidFill>
                  <a:schemeClr val="tx1"/>
                </a:solidFill>
                <a:effectLst/>
                <a:latin typeface="+mn-lt"/>
                <a:ea typeface="+mn-ea"/>
                <a:cs typeface="+mn-cs"/>
              </a:rPr>
              <a:t>3 </a:t>
            </a:r>
            <a:r>
              <a:rPr lang="en-US" sz="1200" b="0" i="1" kern="1200" dirty="0">
                <a:solidFill>
                  <a:schemeClr val="tx1"/>
                </a:solidFill>
                <a:effectLst/>
                <a:latin typeface="+mn-lt"/>
                <a:ea typeface="+mn-ea"/>
                <a:cs typeface="+mn-cs"/>
              </a:rPr>
              <a:t>He said to me, “Son of man, feed your stomach and fill your body with this scroll which I am giving you.” Then I ate it, and it was sweet as honey in my mouth.</a:t>
            </a:r>
            <a:endParaRPr kumimoji="0" lang="en-US" sz="48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white"/>
                </a:solidFill>
                <a:effectLst/>
                <a:uLnTx/>
                <a:uFillTx/>
                <a:latin typeface="Trebuchet MS" panose="020B0603020202020204"/>
                <a:ea typeface="+mn-ea"/>
                <a:cs typeface="+mn-cs"/>
              </a:rPr>
              <a:t>Newport: </a:t>
            </a:r>
            <a:r>
              <a:rPr kumimoji="0" lang="en-US" sz="4800" b="0" i="0" u="none" strike="noStrike" kern="1200" cap="none" spc="0" normalizeH="0" baseline="0" noProof="0" dirty="0">
                <a:ln>
                  <a:noFill/>
                </a:ln>
                <a:solidFill>
                  <a:prstClr val="white"/>
                </a:solidFill>
                <a:effectLst/>
                <a:uLnTx/>
                <a:uFillTx/>
                <a:latin typeface="Trebuchet MS" panose="020B0603020202020204"/>
                <a:ea typeface="+mn-ea"/>
                <a:cs typeface="+mn-cs"/>
              </a:rPr>
              <a:t>“Eating the scroll caused both sweetness and bitterness, illustrating (certainly in Revelation) the mixture of joy and pain in receiving and making known the revealed blessings and the judgments of God.”</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1" i="1" u="none" strike="noStrike" kern="1200" cap="none" spc="0" normalizeH="0" baseline="0" noProof="0" dirty="0">
                <a:ln>
                  <a:noFill/>
                </a:ln>
                <a:solidFill>
                  <a:prstClr val="white"/>
                </a:solidFill>
                <a:effectLst/>
                <a:uLnTx/>
                <a:uFillTx/>
                <a:latin typeface="Trebuchet MS" panose="020B0603020202020204"/>
                <a:ea typeface="+mn-ea"/>
                <a:cs typeface="+mn-cs"/>
              </a:rPr>
              <a:t>Sweet = Grace, freedom, eternal life, peace with God, “Good News”</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1" i="1" u="none" strike="noStrike" kern="1200" cap="none" spc="0" normalizeH="0" baseline="0" noProof="0" dirty="0">
                <a:ln>
                  <a:noFill/>
                </a:ln>
                <a:solidFill>
                  <a:prstClr val="white"/>
                </a:solidFill>
                <a:effectLst/>
                <a:uLnTx/>
                <a:uFillTx/>
                <a:latin typeface="Trebuchet MS" panose="020B0603020202020204"/>
                <a:ea typeface="+mn-ea"/>
                <a:cs typeface="+mn-cs"/>
              </a:rPr>
              <a:t>Bitter =  Wrath, judgment, darkness, ignorance</a:t>
            </a:r>
          </a:p>
          <a:p>
            <a:endParaRPr lang="en-US" b="1" i="1" dirty="0"/>
          </a:p>
          <a:p>
            <a:r>
              <a:rPr lang="en-US" b="1" i="1" dirty="0"/>
              <a:t>11 And they said to me, “You must </a:t>
            </a:r>
            <a:r>
              <a:rPr lang="en-US" b="1" i="1" u="sng" dirty="0"/>
              <a:t>prophesy again </a:t>
            </a:r>
            <a:r>
              <a:rPr lang="en-US" b="1" i="1" dirty="0"/>
              <a:t>concerning </a:t>
            </a:r>
            <a:r>
              <a:rPr lang="en-US" b="1" i="1" u="sng" dirty="0"/>
              <a:t>many peoples and nations and tongues and kings</a:t>
            </a:r>
            <a:r>
              <a:rPr lang="en-US" b="1" i="1" dirty="0"/>
              <a:t>.”</a:t>
            </a:r>
          </a:p>
        </p:txBody>
      </p:sp>
    </p:spTree>
    <p:extLst>
      <p:ext uri="{BB962C8B-B14F-4D97-AF65-F5344CB8AC3E}">
        <p14:creationId xmlns:p14="http://schemas.microsoft.com/office/powerpoint/2010/main" val="803838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sixth seal has been opened (Revelation 6)... </a:t>
            </a:r>
          </a:p>
          <a:p>
            <a:r>
              <a:rPr lang="en-US" dirty="0"/>
              <a:t>The 144,000 are sealed with the seal of the Living (Loving) God... To mark ownership, protection, and loyalty</a:t>
            </a:r>
          </a:p>
          <a:p>
            <a:endParaRPr lang="en-US" dirty="0"/>
          </a:p>
          <a:p>
            <a:r>
              <a:rPr lang="en-US" dirty="0"/>
              <a:t>In Rev 7:9ff we will hear about a multitude of believers in heaven!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177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288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dirty="0"/>
          </a:p>
        </p:txBody>
      </p:sp>
    </p:spTree>
    <p:extLst>
      <p:ext uri="{BB962C8B-B14F-4D97-AF65-F5344CB8AC3E}">
        <p14:creationId xmlns:p14="http://schemas.microsoft.com/office/powerpoint/2010/main" val="243971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4</a:t>
            </a:fld>
            <a:endParaRPr lang="en-US" dirty="0"/>
          </a:p>
        </p:txBody>
      </p:sp>
    </p:spTree>
    <p:extLst>
      <p:ext uri="{BB962C8B-B14F-4D97-AF65-F5344CB8AC3E}">
        <p14:creationId xmlns:p14="http://schemas.microsoft.com/office/powerpoint/2010/main" val="88809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sixth seal has been opened (Revelation 6)... </a:t>
            </a:r>
          </a:p>
          <a:p>
            <a:r>
              <a:rPr lang="en-US" dirty="0"/>
              <a:t>The 144,000 are sealed with the seal of the Living (Loving) God... To mark ownership, protection, and loyalty</a:t>
            </a:r>
          </a:p>
          <a:p>
            <a:endParaRPr lang="en-US" dirty="0"/>
          </a:p>
          <a:p>
            <a:r>
              <a:rPr lang="en-US" dirty="0"/>
              <a:t>In Rev 7:9ff we will hear about a multitude of believers in heaven!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39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Leon Morris, </a:t>
            </a:r>
            <a:r>
              <a:rPr lang="en-US" b="1" i="1" u="sng" dirty="0"/>
              <a:t>Tyndale</a:t>
            </a:r>
            <a:endParaRPr lang="en-US" b="1" i="0" u="sng" dirty="0"/>
          </a:p>
          <a:p>
            <a:endParaRPr lang="en-US" i="0" dirty="0"/>
          </a:p>
          <a:p>
            <a:r>
              <a:rPr lang="en-US" i="0" dirty="0"/>
              <a:t>Notes that the first four trumpet judgments are reminiscent of the Egyptian plagues in the Exodus.</a:t>
            </a:r>
          </a:p>
          <a:p>
            <a:r>
              <a:rPr lang="en-US" i="0" dirty="0"/>
              <a:t>The fifth and sixth aren’t clearly so, but then:</a:t>
            </a:r>
          </a:p>
          <a:p>
            <a:pPr lvl="1"/>
            <a:r>
              <a:rPr lang="en-US" i="0" dirty="0"/>
              <a:t>“In 15:3 the coming of Christ is tacitly compared to the exodus (the redeemed sing the song of Moses and of the Lamb); it is comprehensible, therefore, that the final redemption, the second exodus, is heralded by similar plagues as at the first exodus.”</a:t>
            </a:r>
          </a:p>
          <a:p>
            <a:pPr lvl="1"/>
            <a:endParaRPr lang="en-US" i="0" dirty="0"/>
          </a:p>
          <a:p>
            <a:pPr lvl="0"/>
            <a:r>
              <a:rPr lang="en-US" dirty="0"/>
              <a:t>This verse introduces a new series of events. SEVEN priests blew TRUMPETS in the Old Testament (1Chron 15:24). In Josh 6 the seven trumpets sounded prior to the FALL and DESTRUCTION of Jericho (Josh 6:4). So in Revelation SEVEN angels receive SEVEN TRUMPETS which sound prior to the end of the world.</a:t>
            </a:r>
          </a:p>
          <a:p>
            <a:pPr lvl="0"/>
            <a:endParaRPr lang="en-US" dirty="0"/>
          </a:p>
          <a:p>
            <a:pPr algn="l" rtl="0" fontAlgn="base"/>
            <a:r>
              <a:rPr lang="en-US" b="0" i="0" dirty="0">
                <a:solidFill>
                  <a:srgbClr val="000000"/>
                </a:solidFill>
                <a:effectLst/>
                <a:latin typeface="avenir-lt-w01_35-light1475496"/>
              </a:rPr>
              <a:t>Number 10:7-10 show the </a:t>
            </a:r>
            <a:r>
              <a:rPr lang="en-US" b="1" i="0" u="sng" dirty="0">
                <a:solidFill>
                  <a:srgbClr val="000000"/>
                </a:solidFill>
                <a:effectLst/>
                <a:latin typeface="avenir-lt-w01_35-light1475496"/>
              </a:rPr>
              <a:t>PURPOSE of trumpets</a:t>
            </a:r>
            <a:r>
              <a:rPr lang="en-US" b="0" i="0" dirty="0">
                <a:solidFill>
                  <a:srgbClr val="000000"/>
                </a:solidFill>
                <a:effectLst/>
                <a:latin typeface="avenir-lt-w01_35-light1475496"/>
              </a:rPr>
              <a:t>:</a:t>
            </a:r>
          </a:p>
          <a:p>
            <a:pPr algn="l" rtl="0" fontAlgn="base">
              <a:buFont typeface="Arial" panose="020B0604020202020204" pitchFamily="34" charset="0"/>
              <a:buChar char="•"/>
            </a:pPr>
            <a:r>
              <a:rPr lang="en-US" b="0" i="0" dirty="0">
                <a:solidFill>
                  <a:srgbClr val="000000"/>
                </a:solidFill>
                <a:effectLst/>
                <a:latin typeface="inherit"/>
              </a:rPr>
              <a:t>Call for DELIVERANCE from enemies.</a:t>
            </a:r>
          </a:p>
          <a:p>
            <a:pPr algn="l" rtl="0" fontAlgn="base">
              <a:buFont typeface="Arial" panose="020B0604020202020204" pitchFamily="34" charset="0"/>
              <a:buChar char="•"/>
            </a:pPr>
            <a:r>
              <a:rPr lang="en-US" b="0" i="0" dirty="0">
                <a:solidFill>
                  <a:srgbClr val="000000"/>
                </a:solidFill>
                <a:effectLst/>
                <a:latin typeface="inherit"/>
              </a:rPr>
              <a:t>Show GLADNESS</a:t>
            </a:r>
          </a:p>
          <a:p>
            <a:pPr algn="l" rtl="0" fontAlgn="base">
              <a:buFont typeface="Arial" panose="020B0604020202020204" pitchFamily="34" charset="0"/>
              <a:buChar char="•"/>
            </a:pPr>
            <a:r>
              <a:rPr lang="en-US" b="0" i="0" dirty="0">
                <a:solidFill>
                  <a:srgbClr val="000000"/>
                </a:solidFill>
                <a:effectLst/>
                <a:latin typeface="inherit"/>
              </a:rPr>
              <a:t>Announce SOLEMN DAYS</a:t>
            </a:r>
          </a:p>
          <a:p>
            <a:pPr algn="l" rtl="0" fontAlgn="base">
              <a:buFont typeface="Arial" panose="020B0604020202020204" pitchFamily="34" charset="0"/>
              <a:buChar char="•"/>
            </a:pPr>
            <a:r>
              <a:rPr lang="en-US" b="0" i="0" dirty="0">
                <a:solidFill>
                  <a:srgbClr val="000000"/>
                </a:solidFill>
                <a:effectLst/>
                <a:latin typeface="inherit"/>
              </a:rPr>
              <a:t>Announce the beginning of MONTHS Announce BURNT OFFERING, SACRIFICE and</a:t>
            </a:r>
          </a:p>
          <a:p>
            <a:pPr algn="l" rtl="0" fontAlgn="base">
              <a:buFont typeface="Arial" panose="020B0604020202020204" pitchFamily="34" charset="0"/>
              <a:buChar char="•"/>
            </a:pPr>
            <a:r>
              <a:rPr lang="en-US" b="0" i="0" dirty="0">
                <a:solidFill>
                  <a:srgbClr val="000000"/>
                </a:solidFill>
                <a:effectLst/>
                <a:latin typeface="inherit"/>
              </a:rPr>
              <a:t>PEACE OFFERINGS</a:t>
            </a:r>
          </a:p>
          <a:p>
            <a:pPr algn="l" rtl="0" fontAlgn="base">
              <a:buFont typeface="Arial" panose="020B0604020202020204" pitchFamily="34" charset="0"/>
              <a:buChar char="•"/>
            </a:pPr>
            <a:r>
              <a:rPr lang="en-US" b="0" i="0" dirty="0">
                <a:solidFill>
                  <a:srgbClr val="000000"/>
                </a:solidFill>
                <a:effectLst/>
                <a:latin typeface="inherit"/>
              </a:rPr>
              <a:t>Acts as MEMORIALS.</a:t>
            </a:r>
          </a:p>
          <a:p>
            <a:pPr algn="l" rtl="0" fontAlgn="base">
              <a:buFont typeface="Arial" panose="020B0604020202020204" pitchFamily="34" charset="0"/>
              <a:buChar char="•"/>
            </a:pPr>
            <a:r>
              <a:rPr lang="en-US" b="0" i="0" dirty="0">
                <a:solidFill>
                  <a:srgbClr val="000000"/>
                </a:solidFill>
                <a:effectLst/>
                <a:latin typeface="inherit"/>
              </a:rPr>
              <a:t>NB. The Feast of TRUMPETS HERALDED THE SOLEMN DAY OF ATONEMENT when the ark was seen in </a:t>
            </a:r>
            <a:r>
              <a:rPr lang="en-US" b="0" i="0" dirty="0" err="1">
                <a:solidFill>
                  <a:srgbClr val="000000"/>
                </a:solidFill>
                <a:effectLst/>
                <a:latin typeface="inherit"/>
              </a:rPr>
              <a:t>Godʼs</a:t>
            </a:r>
            <a:r>
              <a:rPr lang="en-US" b="0" i="0" dirty="0">
                <a:solidFill>
                  <a:srgbClr val="000000"/>
                </a:solidFill>
                <a:effectLst/>
                <a:latin typeface="inherit"/>
              </a:rPr>
              <a:t> temple (Lev 23:24-27). Indeed the sounding of the 7th trumpet actually refers to the ark being seen in </a:t>
            </a:r>
            <a:r>
              <a:rPr lang="en-US" b="0" i="0" dirty="0" err="1">
                <a:solidFill>
                  <a:srgbClr val="000000"/>
                </a:solidFill>
                <a:effectLst/>
                <a:latin typeface="inherit"/>
              </a:rPr>
              <a:t>Godʼs</a:t>
            </a:r>
            <a:r>
              <a:rPr lang="en-US" b="0" i="0" dirty="0">
                <a:solidFill>
                  <a:srgbClr val="000000"/>
                </a:solidFill>
                <a:effectLst/>
                <a:latin typeface="inherit"/>
              </a:rPr>
              <a:t> temple in heaven (Rev 11:19).</a:t>
            </a:r>
          </a:p>
          <a:p>
            <a:pPr algn="l" rtl="0" fontAlgn="base">
              <a:buFont typeface="Arial" panose="020B0604020202020204" pitchFamily="34" charset="0"/>
              <a:buChar char="•"/>
            </a:pPr>
            <a:r>
              <a:rPr lang="en-US" b="0" i="0" dirty="0">
                <a:solidFill>
                  <a:srgbClr val="000000"/>
                </a:solidFill>
                <a:effectLst/>
                <a:latin typeface="inherit"/>
              </a:rPr>
              <a:t>Sounding trumpets </a:t>
            </a:r>
            <a:r>
              <a:rPr lang="en-US" b="0" i="0" dirty="0" err="1">
                <a:solidFill>
                  <a:srgbClr val="000000"/>
                </a:solidFill>
                <a:effectLst/>
                <a:latin typeface="inherit"/>
              </a:rPr>
              <a:t>preceeded</a:t>
            </a:r>
            <a:r>
              <a:rPr lang="en-US" b="0" i="0" dirty="0">
                <a:solidFill>
                  <a:srgbClr val="000000"/>
                </a:solidFill>
                <a:effectLst/>
                <a:latin typeface="inherit"/>
              </a:rPr>
              <a:t> the DESTRUCTION OF THE ENEMY in the battle of Jericho (Josh 6).</a:t>
            </a:r>
          </a:p>
          <a:p>
            <a:pPr algn="l" rtl="0" fontAlgn="base">
              <a:buFont typeface="Arial" panose="020B0604020202020204" pitchFamily="34" charset="0"/>
              <a:buChar char="•"/>
            </a:pPr>
            <a:r>
              <a:rPr lang="en-US" b="0" i="0" dirty="0">
                <a:solidFill>
                  <a:srgbClr val="000000"/>
                </a:solidFill>
                <a:effectLst/>
                <a:latin typeface="inherit"/>
              </a:rPr>
              <a:t>Sounding trumpets also </a:t>
            </a:r>
            <a:r>
              <a:rPr lang="en-US" b="0" i="0" dirty="0" err="1">
                <a:solidFill>
                  <a:srgbClr val="000000"/>
                </a:solidFill>
                <a:effectLst/>
                <a:latin typeface="inherit"/>
              </a:rPr>
              <a:t>preceeded</a:t>
            </a:r>
            <a:r>
              <a:rPr lang="en-US" b="0" i="0" dirty="0">
                <a:solidFill>
                  <a:srgbClr val="000000"/>
                </a:solidFill>
                <a:effectLst/>
                <a:latin typeface="inherit"/>
              </a:rPr>
              <a:t> the DESTRUCTION OF THE ENEMY in the time of Gideon (Jud 7:19-23).</a:t>
            </a:r>
          </a:p>
          <a:p>
            <a:pPr algn="l" rtl="0" fontAlgn="base"/>
            <a:r>
              <a:rPr lang="en-US" b="0" i="0" dirty="0" err="1">
                <a:solidFill>
                  <a:srgbClr val="000000"/>
                </a:solidFill>
                <a:effectLst/>
                <a:latin typeface="avenir-lt-w01_35-light1475496"/>
              </a:rPr>
              <a:t>Revelationʼs</a:t>
            </a:r>
            <a:r>
              <a:rPr lang="en-US" b="0" i="0" dirty="0">
                <a:solidFill>
                  <a:srgbClr val="000000"/>
                </a:solidFill>
                <a:effectLst/>
                <a:latin typeface="avenir-lt-w01_35-light1475496"/>
              </a:rPr>
              <a:t> trumpets therefore point to: WAR; A CALL TO GOD (See Rev 9:20); HERALD THE DAY OF ATONMENT; and </a:t>
            </a:r>
            <a:r>
              <a:rPr lang="en-US" b="0" i="0" dirty="0" err="1">
                <a:solidFill>
                  <a:srgbClr val="000000"/>
                </a:solidFill>
                <a:effectLst/>
                <a:latin typeface="avenir-lt-w01_35-light1475496"/>
              </a:rPr>
              <a:t>preceed</a:t>
            </a:r>
            <a:r>
              <a:rPr lang="en-US" b="0" i="0" dirty="0">
                <a:solidFill>
                  <a:srgbClr val="000000"/>
                </a:solidFill>
                <a:effectLst/>
                <a:latin typeface="avenir-lt-w01_35-light1475496"/>
              </a:rPr>
              <a:t> THE FALL AND DESTRUCTION OF AN ENEMY OF </a:t>
            </a:r>
            <a:r>
              <a:rPr lang="en-US" b="0" i="0" dirty="0" err="1">
                <a:solidFill>
                  <a:srgbClr val="000000"/>
                </a:solidFill>
                <a:effectLst/>
                <a:latin typeface="avenir-lt-w01_35-light1475496"/>
              </a:rPr>
              <a:t>GODʼS</a:t>
            </a:r>
            <a:r>
              <a:rPr lang="en-US" b="0" i="0" dirty="0">
                <a:solidFill>
                  <a:srgbClr val="000000"/>
                </a:solidFill>
                <a:effectLst/>
                <a:latin typeface="avenir-lt-w01_35-light1475496"/>
              </a:rPr>
              <a:t> PEOPLE.</a:t>
            </a:r>
          </a:p>
          <a:p>
            <a:pPr algn="l" rtl="0" fontAlgn="base"/>
            <a:endParaRPr lang="en-US" b="0" i="0" dirty="0">
              <a:solidFill>
                <a:srgbClr val="000000"/>
              </a:solidFill>
              <a:effectLst/>
              <a:latin typeface="avenir-lt-w01_35-light1475496"/>
            </a:endParaRPr>
          </a:p>
          <a:p>
            <a:pPr algn="l" rtl="0" fontAlgn="base"/>
            <a:endParaRPr lang="en-US" b="0" i="0" dirty="0">
              <a:solidFill>
                <a:srgbClr val="000000"/>
              </a:solidFill>
              <a:effectLst/>
              <a:latin typeface="avenir-lt-w01_35-light1475496"/>
            </a:endParaRPr>
          </a:p>
          <a:p>
            <a:pPr algn="l" rtl="0" fontAlgn="base"/>
            <a:endParaRPr lang="en-US" b="0" i="0" dirty="0">
              <a:solidFill>
                <a:srgbClr val="000000"/>
              </a:solidFill>
              <a:effectLst/>
              <a:latin typeface="avenir-lt-w01_35-light1475496"/>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Interesting view of fall of pagan </a:t>
            </a:r>
            <a:r>
              <a:rPr kumimoji="0" lang="en-US" sz="1200" b="0" i="0" u="none" strike="noStrike" kern="1200" cap="none" spc="0" normalizeH="0" baseline="0" noProof="0" dirty="0" err="1">
                <a:ln>
                  <a:noFill/>
                </a:ln>
                <a:solidFill>
                  <a:prstClr val="black"/>
                </a:solidFill>
                <a:effectLst/>
                <a:uLnTx/>
                <a:uFillTx/>
                <a:latin typeface="+mn-lt"/>
                <a:ea typeface="+mn-ea"/>
                <a:cs typeface="+mn-cs"/>
              </a:rPr>
              <a:t>rome</a:t>
            </a:r>
            <a:r>
              <a:rPr kumimoji="0" lang="en-US" sz="1200" b="0" i="0" u="none" strike="noStrike" kern="1200" cap="none" spc="0" normalizeH="0" baseline="0" noProof="0" dirty="0">
                <a:ln>
                  <a:noFill/>
                </a:ln>
                <a:solidFill>
                  <a:prstClr val="black"/>
                </a:solidFill>
                <a:effectLst/>
                <a:uLnTx/>
                <a:uFillTx/>
                <a:latin typeface="+mn-lt"/>
                <a:ea typeface="+mn-ea"/>
                <a:cs typeface="+mn-cs"/>
              </a:rPr>
              <a:t> and papal </a:t>
            </a:r>
            <a:r>
              <a:rPr kumimoji="0" lang="en-US" sz="1200" b="0" i="0" u="none" strike="noStrike" kern="1200" cap="none" spc="0" normalizeH="0" baseline="0" noProof="0" dirty="0" err="1">
                <a:ln>
                  <a:noFill/>
                </a:ln>
                <a:solidFill>
                  <a:prstClr val="black"/>
                </a:solidFill>
                <a:effectLst/>
                <a:uLnTx/>
                <a:uFillTx/>
                <a:latin typeface="+mn-lt"/>
                <a:ea typeface="+mn-ea"/>
                <a:cs typeface="+mn-cs"/>
              </a:rPr>
              <a:t>rome</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val="tx"/>
                    </a:ext>
                  </a:extLst>
                </a:hlinkClick>
              </a:rPr>
              <a:t>https://www.returnofelias.org/post/revelation-8-the-seven-trumpets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algn="l" rtl="0" fontAlgn="base"/>
            <a:endParaRPr lang="en-US" b="0" i="0" dirty="0">
              <a:solidFill>
                <a:srgbClr val="000000"/>
              </a:solidFill>
              <a:effectLst/>
              <a:latin typeface="avenir-lt-w01_35-light1475496"/>
            </a:endParaRPr>
          </a:p>
          <a:p>
            <a:pPr lvl="0"/>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8</a:t>
            </a:fld>
            <a:endParaRPr lang="en-US"/>
          </a:p>
        </p:txBody>
      </p:sp>
    </p:spTree>
    <p:extLst>
      <p:ext uri="{BB962C8B-B14F-4D97-AF65-F5344CB8AC3E}">
        <p14:creationId xmlns:p14="http://schemas.microsoft.com/office/powerpoint/2010/main" val="1495181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49FEA94-ADA0-4739-BC09-2A6AC17D68AC}"/>
              </a:ext>
            </a:extLst>
          </p:cNvPr>
          <p:cNvSpPr>
            <a:spLocks noGrp="1"/>
          </p:cNvSpPr>
          <p:nvPr>
            <p:ph type="body" idx="1"/>
          </p:nvPr>
        </p:nvSpPr>
        <p:spPr/>
        <p:txBody>
          <a:bodyPr/>
          <a:lstStyle/>
          <a:p>
            <a:r>
              <a:rPr lang="en-US" dirty="0"/>
              <a:t>V 20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rest of mankind.... did not repent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=&gt; after a third of mankind died, repentance seems appropriate!!!</a:t>
            </a:r>
            <a:endParaRPr lang="en-US" dirty="0"/>
          </a:p>
          <a:p>
            <a:endParaRPr lang="en-US" dirty="0"/>
          </a:p>
          <a:p>
            <a:pPr marL="628650" lvl="1" indent="-171450">
              <a:buFont typeface="Arial" panose="020B0604020202020204" pitchFamily="34" charset="0"/>
              <a:buChar char="•"/>
            </a:pPr>
            <a:r>
              <a:rPr lang="en-US" b="1" i="1" dirty="0"/>
              <a:t>The works of their hands: </a:t>
            </a:r>
            <a:r>
              <a:rPr lang="en-US" b="1" i="0" dirty="0"/>
              <a:t>WE ALL WORSHIP WHAT WE DO... WHAT WE DEEM IMPORTANT... WHAT REVOLVES AROUND THE GLORIOUS “ME” !!!</a:t>
            </a:r>
            <a:endParaRPr lang="en-US" b="1" i="1" dirty="0"/>
          </a:p>
          <a:p>
            <a:pPr marL="628650" lvl="1" indent="-171450">
              <a:buFont typeface="Arial" panose="020B0604020202020204" pitchFamily="34" charset="0"/>
              <a:buChar char="•"/>
            </a:pPr>
            <a:r>
              <a:rPr lang="en-US" b="1" i="1" dirty="0"/>
              <a:t>Worship of demons</a:t>
            </a:r>
            <a:r>
              <a:rPr lang="en-US" dirty="0"/>
              <a:t>:  Newport:  twofold evil in idol worship. First, it robs the true God of His glory (Rom 1:23). Second, it leads to consorting with evil spirits which corrupt people.</a:t>
            </a:r>
          </a:p>
          <a:p>
            <a:pPr marL="628650" lvl="1" indent="-171450">
              <a:buFont typeface="Arial" panose="020B0604020202020204" pitchFamily="34" charset="0"/>
              <a:buChar char="•"/>
            </a:pPr>
            <a:r>
              <a:rPr lang="en-US" dirty="0"/>
              <a:t>Jeremiah reading this past week:  </a:t>
            </a:r>
            <a:r>
              <a:rPr lang="en-US" b="1" u="sng" dirty="0"/>
              <a:t>Jeremiah 2:12-13</a:t>
            </a:r>
            <a:r>
              <a:rPr lang="en-US" dirty="0"/>
              <a:t>  </a:t>
            </a:r>
            <a:r>
              <a:rPr lang="en-US" b="1" i="1" dirty="0"/>
              <a:t>12Be stunned by this, O heavens; be shocked and utterly appalled,” declares the LORD. 13“For My people have committed two evils: They have forsaken Me, the fountain of living water, and they have dug cisterns for themselves, broken cisterns that cannot hold water.</a:t>
            </a:r>
          </a:p>
          <a:p>
            <a:pPr marL="628650" lvl="1" indent="-171450">
              <a:buFont typeface="Arial" panose="020B0604020202020204" pitchFamily="34" charset="0"/>
              <a:buChar char="•"/>
            </a:pPr>
            <a:r>
              <a:rPr lang="en-US" b="1" i="1" dirty="0"/>
              <a:t>Idols</a:t>
            </a:r>
            <a:r>
              <a:rPr lang="en-US" dirty="0"/>
              <a: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which can neither see nor hear nor walk</a:t>
            </a:r>
            <a:endParaRPr lang="en-US" dirty="0"/>
          </a:p>
          <a:p>
            <a:endParaRPr lang="en-US" dirty="0"/>
          </a:p>
          <a:p>
            <a:r>
              <a:rPr lang="en-US" dirty="0"/>
              <a:t>V 21  </a:t>
            </a:r>
            <a:r>
              <a:rPr lang="en-US" b="1" i="1" dirty="0"/>
              <a:t>did not repent of their murders </a:t>
            </a:r>
            <a:r>
              <a:rPr lang="en-US" sz="1200" b="0" i="1" kern="1200" dirty="0" err="1">
                <a:solidFill>
                  <a:schemeClr val="tx1"/>
                </a:solidFill>
                <a:effectLst/>
                <a:latin typeface="+mn-lt"/>
                <a:ea typeface="+mn-ea"/>
                <a:cs typeface="+mn-cs"/>
              </a:rPr>
              <a:t>phónos</a:t>
            </a:r>
            <a:r>
              <a:rPr lang="en-US" sz="1200" b="0" i="0" kern="1200" dirty="0">
                <a:solidFill>
                  <a:schemeClr val="tx1"/>
                </a:solidFill>
                <a:effectLst/>
                <a:latin typeface="+mn-lt"/>
                <a:ea typeface="+mn-ea"/>
                <a:cs typeface="+mn-cs"/>
              </a:rPr>
              <a:t> – murder (intentional, unjustified homicide).</a:t>
            </a:r>
            <a:r>
              <a:rPr lang="en-US" b="1" i="1" dirty="0"/>
              <a:t> ... Sorceries  (</a:t>
            </a:r>
            <a:r>
              <a:rPr lang="en-US" sz="1200" b="0" i="0" u="none" strike="noStrike" kern="1200" dirty="0">
                <a:solidFill>
                  <a:schemeClr val="tx1"/>
                </a:solidFill>
                <a:effectLst/>
                <a:latin typeface="+mn-lt"/>
                <a:ea typeface="+mn-ea"/>
                <a:cs typeface="+mn-cs"/>
                <a:hlinkClick r:id="rId3" tooltip="pharmakōn: A magician, sorcerer. The same as pharmakeus."/>
              </a:rPr>
              <a:t>pharmakon</a:t>
            </a:r>
            <a:r>
              <a:rPr lang="en-US" sz="1200" b="0" i="0" u="none" strike="noStrike"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φαρμάκων</a:t>
            </a:r>
            <a:r>
              <a:rPr lang="en-US" b="1" i="1" dirty="0"/>
              <a:t> =  </a:t>
            </a:r>
            <a:r>
              <a:rPr lang="en-US" sz="1200" b="0" i="0" kern="1200" dirty="0">
                <a:solidFill>
                  <a:schemeClr val="tx1"/>
                </a:solidFill>
                <a:effectLst/>
                <a:latin typeface="+mn-lt"/>
                <a:ea typeface="+mn-ea"/>
                <a:cs typeface="+mn-cs"/>
              </a:rPr>
              <a:t>properly, a sorcerer; used of people using</a:t>
            </a:r>
            <a:r>
              <a:rPr lang="en-US" sz="1200" b="0" i="1" kern="1200" dirty="0">
                <a:solidFill>
                  <a:schemeClr val="tx1"/>
                </a:solidFill>
                <a:effectLst/>
                <a:latin typeface="+mn-lt"/>
                <a:ea typeface="+mn-ea"/>
                <a:cs typeface="+mn-cs"/>
              </a:rPr>
              <a:t> drugs</a:t>
            </a:r>
            <a:r>
              <a:rPr lang="en-US" sz="1200" b="0" i="0" kern="1200" dirty="0">
                <a:solidFill>
                  <a:schemeClr val="tx1"/>
                </a:solidFill>
                <a:effectLst/>
                <a:latin typeface="+mn-lt"/>
                <a:ea typeface="+mn-ea"/>
                <a:cs typeface="+mn-cs"/>
              </a:rPr>
              <a:t> and "religious incantations" to drug people into living by their </a:t>
            </a:r>
            <a:r>
              <a:rPr lang="en-US" sz="1200" b="0" i="1" kern="1200" dirty="0">
                <a:solidFill>
                  <a:schemeClr val="tx1"/>
                </a:solidFill>
                <a:effectLst/>
                <a:latin typeface="+mn-lt"/>
                <a:ea typeface="+mn-ea"/>
                <a:cs typeface="+mn-cs"/>
              </a:rPr>
              <a:t>illusions</a:t>
            </a:r>
            <a:r>
              <a:rPr lang="en-US" sz="1200" b="0" i="0" kern="1200" dirty="0">
                <a:solidFill>
                  <a:schemeClr val="tx1"/>
                </a:solidFill>
                <a:effectLst/>
                <a:latin typeface="+mn-lt"/>
                <a:ea typeface="+mn-ea"/>
                <a:cs typeface="+mn-cs"/>
              </a:rPr>
              <a:t> – like having magical (supernatural) powers to manipulate God into giving them more temporal possessions.)</a:t>
            </a:r>
            <a:r>
              <a:rPr lang="en-US" b="1" i="1" dirty="0"/>
              <a:t>  ... Immorality </a:t>
            </a:r>
            <a:r>
              <a:rPr lang="en-US" b="1" i="0" dirty="0"/>
              <a:t>(</a:t>
            </a:r>
            <a:r>
              <a:rPr lang="en-US" sz="1200" b="0" i="0" u="none" strike="noStrike" kern="1200" dirty="0" err="1">
                <a:solidFill>
                  <a:schemeClr val="tx1"/>
                </a:solidFill>
                <a:effectLst/>
                <a:latin typeface="+mn-lt"/>
                <a:ea typeface="+mn-ea"/>
                <a:cs typeface="+mn-cs"/>
                <a:hlinkClick r:id="rId4" tooltip="porneias: Fornication, whoredom; met: idolatry. From porneuo; harlotry; figuratively, idolatry."/>
              </a:rPr>
              <a:t>porneias</a:t>
            </a:r>
            <a:r>
              <a:rPr lang="en-US" sz="1200" b="0" i="0" u="none" strike="noStrike"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πορνείας</a:t>
            </a:r>
            <a:r>
              <a:rPr lang="en-US" sz="1200" b="0" i="0" kern="1200" dirty="0">
                <a:solidFill>
                  <a:schemeClr val="tx1"/>
                </a:solidFill>
                <a:effectLst/>
                <a:latin typeface="+mn-lt"/>
                <a:ea typeface="+mn-ea"/>
                <a:cs typeface="+mn-cs"/>
              </a:rPr>
              <a:t> = Sexual immorality)</a:t>
            </a:r>
            <a:r>
              <a:rPr lang="en-US" b="1" i="1" dirty="0"/>
              <a:t> </a:t>
            </a:r>
            <a:r>
              <a:rPr lang="en-US" b="0" i="0" dirty="0"/>
              <a:t> </a:t>
            </a:r>
            <a:r>
              <a:rPr lang="en-US" b="1" i="1" dirty="0"/>
              <a:t>... Thefts </a:t>
            </a:r>
            <a:r>
              <a:rPr lang="en-US" b="0" i="0" dirty="0"/>
              <a:t>(</a:t>
            </a:r>
            <a:r>
              <a:rPr lang="en-US" sz="1200" b="0" i="0" u="none" strike="noStrike" kern="1200" dirty="0" err="1">
                <a:solidFill>
                  <a:schemeClr val="tx1"/>
                </a:solidFill>
                <a:effectLst/>
                <a:latin typeface="+mn-lt"/>
                <a:ea typeface="+mn-ea"/>
                <a:cs typeface="+mn-cs"/>
                <a:hlinkClick r:id="rId5" tooltip="klemmatōn: A theft. From klepto; stealing."/>
              </a:rPr>
              <a:t>klemmatōn</a:t>
            </a:r>
            <a:r>
              <a:rPr lang="en-US" sz="1200" b="0" i="0" u="none" strike="noStrike"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κλεμμάτων</a:t>
            </a:r>
            <a:r>
              <a:rPr lang="en-US" b="0" i="0" dirty="0"/>
              <a:t> </a:t>
            </a:r>
            <a:r>
              <a:rPr lang="en-US" sz="1200" b="0" i="0" kern="1200" dirty="0">
                <a:solidFill>
                  <a:schemeClr val="tx1"/>
                </a:solidFill>
                <a:effectLst/>
                <a:latin typeface="+mn-lt"/>
                <a:ea typeface="+mn-ea"/>
                <a:cs typeface="+mn-cs"/>
              </a:rPr>
              <a:t>from </a:t>
            </a:r>
            <a:r>
              <a:rPr lang="en-US" sz="1200" b="0" i="0" u="none" strike="noStrike" kern="1200" dirty="0" err="1">
                <a:solidFill>
                  <a:schemeClr val="tx1"/>
                </a:solidFill>
                <a:effectLst/>
                <a:latin typeface="+mn-lt"/>
                <a:ea typeface="+mn-ea"/>
                <a:cs typeface="+mn-cs"/>
                <a:hlinkClick r:id="rId6"/>
              </a:rPr>
              <a:t>kleptó</a:t>
            </a:r>
            <a:r>
              <a:rPr lang="en-US" b="0" i="0" dirty="0"/>
              <a:t> )</a:t>
            </a:r>
            <a:r>
              <a:rPr lang="en-US" b="1" i="1" dirty="0"/>
              <a:t>...</a:t>
            </a:r>
          </a:p>
          <a:p>
            <a:r>
              <a:rPr lang="en-US" b="1" i="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2 Peter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3 Above all, you must understand that in the last days scoffers will come, scoffing and following their own evil desires. 4 They will say, “Where is this ‘coming’ he promised? Ever since our ancestors died, everything goes on as it has since the beginning of creation.” 5 But they deliberately forget that long ago by God’s word the heavens came into being and the earth was formed out of water and by water. 6 By these waters also the world of that time was deluged and destroyed. 7 By the same word the present heavens and earth are reserved for fire, being kept for the day of judgment and destruction of the ungodly.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mn-lt"/>
                <a:ea typeface="+mn-ea"/>
                <a:cs typeface="+mn-cs"/>
              </a:rPr>
              <a:t>8 But do not forget this one thing, dear friends: With the Lord a day is like a thousand years, and a thousand years are like a day. 9 </a:t>
            </a:r>
            <a:r>
              <a:rPr kumimoji="0" lang="en-US" sz="1200" b="1" i="1" u="sng" strike="noStrike" kern="1200" cap="none" spc="0" normalizeH="0" baseline="0" noProof="0" dirty="0">
                <a:ln>
                  <a:noFill/>
                </a:ln>
                <a:solidFill>
                  <a:prstClr val="black"/>
                </a:solidFill>
                <a:effectLst/>
                <a:uLnTx/>
                <a:uFillTx/>
                <a:latin typeface="+mn-lt"/>
                <a:ea typeface="+mn-ea"/>
                <a:cs typeface="+mn-cs"/>
              </a:rPr>
              <a:t>The Lord is not slow in keeping his promise</a:t>
            </a:r>
            <a:r>
              <a:rPr kumimoji="0" lang="en-US" sz="1200" b="1" i="1" u="none" strike="noStrike" kern="1200" cap="none" spc="0" normalizeH="0" baseline="0" noProof="0" dirty="0">
                <a:ln>
                  <a:noFill/>
                </a:ln>
                <a:solidFill>
                  <a:prstClr val="black"/>
                </a:solidFill>
                <a:effectLst/>
                <a:uLnTx/>
                <a:uFillTx/>
                <a:latin typeface="+mn-lt"/>
                <a:ea typeface="+mn-ea"/>
                <a:cs typeface="+mn-cs"/>
              </a:rPr>
              <a:t>, as some understand slowness. Instead he is patient with you, not wanting anyone to perish, but everyone to come to repentance.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10 But the day of the Lord will come like a thief. The heavens will disappear with a roar; the elements will be destroyed by fire, and the earth and everything done in it will be laid bare.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11 Since everything will be destroyed in this way, what kind of people ought you to be? You ought to live holy and godly lives 12 as you look forward to the day of God and speed its coming. That day will bring about the destruction of the heavens by fire, and the elements will melt in the heat. 13 But in keeping with his promise we are looking forward to a new heaven and a new earth, where righteousness dwells.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14 So then, dear friends, since you are looking forward to this, make every effort to be found spotless, blameless and at peace with him. </a:t>
            </a:r>
            <a:r>
              <a:rPr kumimoji="0" lang="en-US" sz="1200" b="1" i="1" u="none" strike="noStrike" kern="1200" cap="none" spc="0" normalizeH="0" baseline="0" noProof="0" dirty="0">
                <a:ln>
                  <a:noFill/>
                </a:ln>
                <a:solidFill>
                  <a:prstClr val="black"/>
                </a:solidFill>
                <a:effectLst/>
                <a:uLnTx/>
                <a:uFillTx/>
                <a:latin typeface="+mn-lt"/>
                <a:ea typeface="+mn-ea"/>
                <a:cs typeface="+mn-cs"/>
              </a:rPr>
              <a:t>15 Bear in mind that our Lord’s patience means salvation, just as our dear brother Paul also wrote you with the wisdom that God gave him.</a:t>
            </a:r>
          </a:p>
          <a:p>
            <a:endParaRPr lang="en-US" dirty="0"/>
          </a:p>
        </p:txBody>
      </p:sp>
    </p:spTree>
    <p:extLst>
      <p:ext uri="{BB962C8B-B14F-4D97-AF65-F5344CB8AC3E}">
        <p14:creationId xmlns:p14="http://schemas.microsoft.com/office/powerpoint/2010/main" val="681720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 21  </a:t>
            </a:r>
            <a:r>
              <a:rPr kumimoji="0" lang="en-US" sz="1200" b="1" i="1" u="none" strike="noStrike" kern="1200" cap="none" spc="0" normalizeH="0" baseline="0" noProof="0" dirty="0">
                <a:ln>
                  <a:noFill/>
                </a:ln>
                <a:solidFill>
                  <a:prstClr val="black"/>
                </a:solidFill>
                <a:effectLst/>
                <a:uLnTx/>
                <a:uFillTx/>
                <a:latin typeface="+mn-lt"/>
                <a:ea typeface="+mn-ea"/>
                <a:cs typeface="+mn-cs"/>
              </a:rPr>
              <a:t>did not repent of their murders... Sorceries... Immorality... Thefts...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2 Peter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3 Above all, you must understand that in the last days scoffers will come, scoffing and following their own evil desires. 4 They will say, “Where is this ‘coming’ he promised? Ever since our ancestors died, everything goes on as it has since the beginning of creation.” 5 But they deliberately forget that long ago by God’s word the heavens came into being and the earth was formed out of water and by water. 6 By these waters also the world of that time was deluged and destroyed.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prstClr val="black"/>
                </a:solidFill>
                <a:effectLst/>
                <a:uLnTx/>
                <a:uFillTx/>
                <a:latin typeface="+mn-lt"/>
                <a:ea typeface="+mn-ea"/>
                <a:cs typeface="+mn-cs"/>
              </a:rPr>
              <a:t>11 Since everything will be destroyed in this way, what kind of people ought you to be? </a:t>
            </a:r>
            <a:r>
              <a:rPr kumimoji="0" lang="en-US" sz="1200" b="1" i="1" u="none" strike="noStrike" kern="1200" cap="none" spc="0" normalizeH="0" baseline="0" noProof="0" dirty="0">
                <a:ln>
                  <a:noFill/>
                </a:ln>
                <a:solidFill>
                  <a:prstClr val="black"/>
                </a:solidFill>
                <a:effectLst/>
                <a:uLnTx/>
                <a:uFillTx/>
                <a:latin typeface="+mn-lt"/>
                <a:ea typeface="+mn-ea"/>
                <a:cs typeface="+mn-cs"/>
              </a:rPr>
              <a:t>You ought to live holy and godly lives </a:t>
            </a:r>
            <a:r>
              <a:rPr kumimoji="0" lang="en-US" sz="1200" b="0" i="1" u="none" strike="noStrike" kern="1200" cap="none" spc="0" normalizeH="0" baseline="0" noProof="0" dirty="0">
                <a:ln>
                  <a:noFill/>
                </a:ln>
                <a:solidFill>
                  <a:prstClr val="black"/>
                </a:solidFill>
                <a:effectLst/>
                <a:uLnTx/>
                <a:uFillTx/>
                <a:latin typeface="+mn-lt"/>
                <a:ea typeface="+mn-ea"/>
                <a:cs typeface="+mn-cs"/>
              </a:rPr>
              <a:t>12 as you look forward to the day of God and speed its coming. That day will bring about the destruction of the heavens by fire, and the elements will melt in the heat. 13 But in keeping with his promise we are looking forward to a new heaven and a new earth, where righteousness dwells.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14 So then, dear friends, since you are looking forward to this, make every effort to be found spotless, blameless and at peace with him. </a:t>
            </a:r>
            <a:r>
              <a:rPr kumimoji="0" lang="en-US" sz="1200" b="1" i="1" u="none" strike="noStrike" kern="1200" cap="none" spc="0" normalizeH="0" baseline="0" noProof="0" dirty="0">
                <a:ln>
                  <a:noFill/>
                </a:ln>
                <a:solidFill>
                  <a:prstClr val="black"/>
                </a:solidFill>
                <a:effectLst/>
                <a:uLnTx/>
                <a:uFillTx/>
                <a:latin typeface="+mn-lt"/>
                <a:ea typeface="+mn-ea"/>
                <a:cs typeface="+mn-cs"/>
              </a:rPr>
              <a:t>15 </a:t>
            </a:r>
            <a:r>
              <a:rPr kumimoji="0" lang="en-US" sz="1200" b="1" i="1" u="sng" strike="noStrike" kern="1200" cap="none" spc="0" normalizeH="0" baseline="0" noProof="0" dirty="0">
                <a:ln>
                  <a:noFill/>
                </a:ln>
                <a:solidFill>
                  <a:prstClr val="black"/>
                </a:solidFill>
                <a:effectLst/>
                <a:uLnTx/>
                <a:uFillTx/>
                <a:latin typeface="+mn-lt"/>
                <a:ea typeface="+mn-ea"/>
                <a:cs typeface="+mn-cs"/>
              </a:rPr>
              <a:t>Bear in mind that our Lord’s patience means salvation, just as our dear brother Paul also wrote you with the wisdom that God gave him.</a:t>
            </a:r>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10</a:t>
            </a:fld>
            <a:endParaRPr lang="en-US"/>
          </a:p>
        </p:txBody>
      </p:sp>
    </p:spTree>
    <p:extLst>
      <p:ext uri="{BB962C8B-B14F-4D97-AF65-F5344CB8AC3E}">
        <p14:creationId xmlns:p14="http://schemas.microsoft.com/office/powerpoint/2010/main" val="1610984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Leon Morris, Tyndale Commentary</a:t>
            </a:r>
          </a:p>
          <a:p>
            <a:endParaRPr lang="en-US" dirty="0"/>
          </a:p>
          <a:p>
            <a:r>
              <a:rPr lang="en-US" sz="1200" b="1" i="1" kern="1200" dirty="0">
                <a:solidFill>
                  <a:schemeClr val="tx1"/>
                </a:solidFill>
                <a:effectLst/>
                <a:latin typeface="+mn-lt"/>
                <a:ea typeface="+mn-ea"/>
                <a:cs typeface="+mn-cs"/>
              </a:rPr>
              <a:t>10:1-11:14 Interlude between the sixth and seventh trumpets </a:t>
            </a:r>
            <a:r>
              <a:rPr lang="en-US" sz="1200" b="0" i="1" kern="1200" dirty="0">
                <a:solidFill>
                  <a:schemeClr val="tx1"/>
                </a:solidFill>
                <a:effectLst/>
                <a:latin typeface="+mn-lt"/>
                <a:ea typeface="+mn-ea"/>
                <a:cs typeface="+mn-cs"/>
              </a:rPr>
              <a:t>Just as John inserted a parenthesis between the sixth and seventh seals, so he does between the sixth and seventh trumpets. Whereas, however, the purpose of the earlier interlude was to convey assurance of the protecting hand of God over his people during the Messianic judgments, that motive is but briefly mentioned in the little oracle of 11:1-2. The primary purpose of this interruption in the story is quite different. </a:t>
            </a:r>
            <a:r>
              <a:rPr lang="en-US" sz="1200" b="1" i="1" u="sng" kern="1200" dirty="0">
                <a:solidFill>
                  <a:schemeClr val="tx1"/>
                </a:solidFill>
                <a:effectLst/>
                <a:latin typeface="+mn-lt"/>
                <a:ea typeface="+mn-ea"/>
                <a:cs typeface="+mn-cs"/>
              </a:rPr>
              <a:t>First, a solemn declaration is made of the certainty and nearness of the end when the seventh trumpet is sounded</a:t>
            </a:r>
            <a:r>
              <a:rPr lang="en-US" sz="1200" b="0" i="1" kern="1200" dirty="0">
                <a:solidFill>
                  <a:schemeClr val="tx1"/>
                </a:solidFill>
                <a:effectLst/>
                <a:latin typeface="+mn-lt"/>
                <a:ea typeface="+mn-ea"/>
                <a:cs typeface="+mn-cs"/>
              </a:rPr>
              <a:t> (1-7); </a:t>
            </a:r>
            <a:r>
              <a:rPr lang="en-US" sz="1200" b="1" i="1" u="sng" kern="1200" dirty="0">
                <a:solidFill>
                  <a:schemeClr val="tx1"/>
                </a:solidFill>
                <a:effectLst/>
                <a:latin typeface="+mn-lt"/>
                <a:ea typeface="+mn-ea"/>
                <a:cs typeface="+mn-cs"/>
              </a:rPr>
              <a:t>secondly</a:t>
            </a:r>
            <a:r>
              <a:rPr lang="en-US" sz="1200" b="1" i="1" kern="1200" dirty="0">
                <a:solidFill>
                  <a:schemeClr val="tx1"/>
                </a:solidFill>
                <a:effectLst/>
                <a:latin typeface="+mn-lt"/>
                <a:ea typeface="+mn-ea"/>
                <a:cs typeface="+mn-cs"/>
              </a:rPr>
              <a:t>, John’s </a:t>
            </a:r>
            <a:r>
              <a:rPr lang="en-US" sz="1200" b="1" i="1" u="sng" kern="1200" dirty="0">
                <a:solidFill>
                  <a:schemeClr val="tx1"/>
                </a:solidFill>
                <a:effectLst/>
                <a:latin typeface="+mn-lt"/>
                <a:ea typeface="+mn-ea"/>
                <a:cs typeface="+mn-cs"/>
              </a:rPr>
              <a:t>commission to prophesy </a:t>
            </a:r>
            <a:r>
              <a:rPr lang="en-US" sz="1200" b="1" i="1" kern="1200" dirty="0">
                <a:solidFill>
                  <a:schemeClr val="tx1"/>
                </a:solidFill>
                <a:effectLst/>
                <a:latin typeface="+mn-lt"/>
                <a:ea typeface="+mn-ea"/>
                <a:cs typeface="+mn-cs"/>
              </a:rPr>
              <a:t>is freshly affirmed and even extended (he is to prophesy again about many peoples, nations, languages and kings)</a:t>
            </a:r>
            <a:r>
              <a:rPr lang="en-US" sz="1200" b="0" i="1" kern="1200" dirty="0">
                <a:solidFill>
                  <a:schemeClr val="tx1"/>
                </a:solidFill>
                <a:effectLst/>
                <a:latin typeface="+mn-lt"/>
                <a:ea typeface="+mn-ea"/>
                <a:cs typeface="+mn-cs"/>
              </a:rPr>
              <a:t>; and </a:t>
            </a:r>
            <a:r>
              <a:rPr lang="en-US" sz="1200" b="1" i="1" u="sng" kern="1200" dirty="0">
                <a:solidFill>
                  <a:schemeClr val="tx1"/>
                </a:solidFill>
                <a:effectLst/>
                <a:latin typeface="+mn-lt"/>
                <a:ea typeface="+mn-ea"/>
                <a:cs typeface="+mn-cs"/>
              </a:rPr>
              <a:t>thirdly</a:t>
            </a:r>
            <a:r>
              <a:rPr lang="en-US" sz="1200" b="1" i="1" kern="1200" dirty="0">
                <a:solidFill>
                  <a:schemeClr val="tx1"/>
                </a:solidFill>
                <a:effectLst/>
                <a:latin typeface="+mn-lt"/>
                <a:ea typeface="+mn-ea"/>
                <a:cs typeface="+mn-cs"/>
              </a:rPr>
              <a:t>, the </a:t>
            </a:r>
            <a:r>
              <a:rPr lang="en-US" sz="1200" b="1" i="1" u="sng" kern="1200" dirty="0">
                <a:solidFill>
                  <a:schemeClr val="tx1"/>
                </a:solidFill>
                <a:effectLst/>
                <a:latin typeface="+mn-lt"/>
                <a:ea typeface="+mn-ea"/>
                <a:cs typeface="+mn-cs"/>
              </a:rPr>
              <a:t>task of the church </a:t>
            </a:r>
            <a:r>
              <a:rPr lang="en-US" sz="1200" b="1" i="1" kern="1200" dirty="0">
                <a:solidFill>
                  <a:schemeClr val="tx1"/>
                </a:solidFill>
                <a:effectLst/>
                <a:latin typeface="+mn-lt"/>
                <a:ea typeface="+mn-ea"/>
                <a:cs typeface="+mn-cs"/>
              </a:rPr>
              <a:t>in the time of tribulation is made plain, namely to </a:t>
            </a:r>
            <a:r>
              <a:rPr lang="en-US" sz="1200" b="1" i="1" u="sng" kern="1200" dirty="0">
                <a:solidFill>
                  <a:schemeClr val="tx1"/>
                </a:solidFill>
                <a:effectLst/>
                <a:latin typeface="+mn-lt"/>
                <a:ea typeface="+mn-ea"/>
                <a:cs typeface="+mn-cs"/>
              </a:rPr>
              <a:t>bear witness to Christ </a:t>
            </a:r>
            <a:r>
              <a:rPr lang="en-US" sz="1200" b="1" i="1" kern="1200" dirty="0">
                <a:solidFill>
                  <a:schemeClr val="tx1"/>
                </a:solidFill>
                <a:effectLst/>
                <a:latin typeface="+mn-lt"/>
                <a:ea typeface="+mn-ea"/>
                <a:cs typeface="+mn-cs"/>
              </a:rPr>
              <a:t>before the opponents of the gospel</a:t>
            </a:r>
            <a:r>
              <a:rPr lang="en-US" sz="1200" b="0" i="1" kern="1200" dirty="0">
                <a:solidFill>
                  <a:schemeClr val="tx1"/>
                </a:solidFill>
                <a:effectLst/>
                <a:latin typeface="+mn-lt"/>
                <a:ea typeface="+mn-ea"/>
                <a:cs typeface="+mn-cs"/>
              </a:rPr>
              <a:t> (11:3-13). Here for the first time the figure of the antichrist appears (11:7), and the dual nature of the last tribulation becomes apparent, namely judgments of God upon those who oppose him and war against the church by the followers of antichrist. No promise of escape from the latter is given, but the end of the story is the vindication of the church and conversion of many. </a:t>
            </a:r>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11</a:t>
            </a:fld>
            <a:endParaRPr lang="en-US"/>
          </a:p>
        </p:txBody>
      </p:sp>
    </p:spTree>
    <p:extLst>
      <p:ext uri="{BB962C8B-B14F-4D97-AF65-F5344CB8AC3E}">
        <p14:creationId xmlns:p14="http://schemas.microsoft.com/office/powerpoint/2010/main" val="2925937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49FEA94-ADA0-4739-BC09-2A6AC17D68AC}"/>
              </a:ext>
            </a:extLst>
          </p:cNvPr>
          <p:cNvSpPr>
            <a:spLocks noGrp="1"/>
          </p:cNvSpPr>
          <p:nvPr>
            <p:ph type="body" idx="1"/>
          </p:nvPr>
        </p:nvSpPr>
        <p:spPr/>
        <p:txBody>
          <a:bodyPr/>
          <a:lstStyle/>
          <a:p>
            <a:r>
              <a:rPr lang="en-US" dirty="0"/>
              <a:t>V 1. Who is the </a:t>
            </a:r>
            <a:r>
              <a:rPr lang="en-US" b="1" i="1" u="sng" dirty="0"/>
              <a:t>strong angel</a:t>
            </a:r>
            <a:r>
              <a:rPr lang="en-US" b="0" i="0" u="none" dirty="0"/>
              <a:t>?</a:t>
            </a:r>
          </a:p>
          <a:p>
            <a:pPr marL="628650" lvl="1" indent="-171450">
              <a:buFont typeface="Arial" panose="020B0604020202020204" pitchFamily="34" charset="0"/>
              <a:buChar char="•"/>
            </a:pPr>
            <a:r>
              <a:rPr lang="en-US" dirty="0"/>
              <a:t>Description similar to Jesus: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clothed with a cloud; and the rainbow was upon his head, and his face was like the sun, and his feet like pillars of fire</a:t>
            </a:r>
          </a:p>
          <a:p>
            <a:pPr marL="1085850" lvl="2" indent="-171450">
              <a:buFont typeface="Arial" panose="020B0604020202020204" pitchFamily="34" charset="0"/>
              <a:buChar char="•"/>
            </a:pPr>
            <a:r>
              <a:rPr lang="el-GR" sz="1200" b="0" i="0" kern="1200" dirty="0">
                <a:solidFill>
                  <a:schemeClr val="tx1"/>
                </a:solidFill>
                <a:effectLst/>
                <a:latin typeface="+mn-lt"/>
                <a:ea typeface="+mn-ea"/>
                <a:cs typeface="+mn-cs"/>
              </a:rPr>
              <a:t>ἰσχυρὸν</a:t>
            </a:r>
            <a:r>
              <a:rPr lang="en-US" sz="1200" b="0" i="0" kern="1200" dirty="0">
                <a:solidFill>
                  <a:schemeClr val="tx1"/>
                </a:solidFill>
                <a:effectLst/>
                <a:latin typeface="+mn-lt"/>
                <a:ea typeface="+mn-ea"/>
                <a:cs typeface="+mn-cs"/>
              </a:rPr>
              <a:t> = mighty, powerful</a:t>
            </a:r>
          </a:p>
          <a:p>
            <a:pPr marL="1085850" lvl="2" indent="-171450">
              <a:buFont typeface="Arial" panose="020B0604020202020204" pitchFamily="34" charset="0"/>
              <a:buChar char="•"/>
            </a:pPr>
            <a:r>
              <a:rPr lang="el-GR" sz="1200" b="0" i="0" kern="1200" dirty="0">
                <a:solidFill>
                  <a:schemeClr val="tx1"/>
                </a:solidFill>
                <a:effectLst/>
                <a:latin typeface="+mn-lt"/>
                <a:ea typeface="+mn-ea"/>
                <a:cs typeface="+mn-cs"/>
              </a:rPr>
              <a:t>ἄγγελον</a:t>
            </a:r>
            <a:r>
              <a:rPr lang="en-US" sz="1200" b="0" i="0" kern="1200" dirty="0">
                <a:solidFill>
                  <a:schemeClr val="tx1"/>
                </a:solidFill>
                <a:effectLst/>
                <a:latin typeface="+mn-lt"/>
                <a:ea typeface="+mn-ea"/>
                <a:cs typeface="+mn-cs"/>
              </a:rPr>
              <a:t> = angel or messenger?</a:t>
            </a:r>
          </a:p>
          <a:p>
            <a:r>
              <a:rPr lang="en-US" sz="1200" b="1" u="none" strike="noStrike" kern="1200" dirty="0">
                <a:solidFill>
                  <a:schemeClr val="tx1"/>
                </a:solidFill>
                <a:effectLst/>
                <a:latin typeface="+mn-lt"/>
                <a:ea typeface="+mn-ea"/>
                <a:cs typeface="+mn-cs"/>
                <a:hlinkClick r:id="rId3"/>
              </a:rPr>
              <a:t>Ellicott's Commentary for English Readers</a:t>
            </a:r>
            <a:endParaRPr lang="en-US" sz="1200" b="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FIRST SCENE OF THE INTERPOSED VISION.</a:t>
            </a:r>
            <a:r>
              <a:rPr lang="en-US" sz="1200" b="0" i="0" kern="1200" dirty="0">
                <a:solidFill>
                  <a:schemeClr val="tx1"/>
                </a:solidFill>
                <a:effectLst/>
                <a:latin typeface="+mn-lt"/>
                <a:ea typeface="+mn-ea"/>
                <a:cs typeface="+mn-cs"/>
              </a:rPr>
              <a:t>(1, 2) </a:t>
            </a:r>
            <a:r>
              <a:rPr lang="en-US" sz="1200" b="1" i="0" kern="1200" dirty="0">
                <a:solidFill>
                  <a:schemeClr val="tx1"/>
                </a:solidFill>
                <a:effectLst/>
                <a:latin typeface="+mn-lt"/>
                <a:ea typeface="+mn-ea"/>
                <a:cs typeface="+mn-cs"/>
              </a:rPr>
              <a:t>And I saw . . .</a:t>
            </a:r>
            <a:r>
              <a:rPr lang="en-US" sz="1200" b="0" i="0" kern="1200" dirty="0">
                <a:solidFill>
                  <a:schemeClr val="tx1"/>
                </a:solidFill>
                <a:effectLst/>
                <a:latin typeface="+mn-lt"/>
                <a:ea typeface="+mn-ea"/>
                <a:cs typeface="+mn-cs"/>
              </a:rPr>
              <a:t>--Translate, </a:t>
            </a:r>
            <a:r>
              <a:rPr lang="en-US" sz="1200" b="0" i="1" kern="1200" dirty="0">
                <a:solidFill>
                  <a:schemeClr val="tx1"/>
                </a:solidFill>
                <a:effectLst/>
                <a:latin typeface="+mn-lt"/>
                <a:ea typeface="+mn-ea"/>
                <a:cs typeface="+mn-cs"/>
              </a:rPr>
              <a:t>And I saw another mighty angel descending out of the heaven, clothed with a cloud, and the</a:t>
            </a:r>
            <a:r>
              <a:rPr lang="en-US" sz="1200" b="0" i="0" kern="1200" dirty="0">
                <a:solidFill>
                  <a:schemeClr val="tx1"/>
                </a:solidFill>
                <a:effectLst/>
                <a:latin typeface="+mn-lt"/>
                <a:ea typeface="+mn-ea"/>
                <a:cs typeface="+mn-cs"/>
              </a:rPr>
              <a:t> (not "a") </a:t>
            </a:r>
            <a:r>
              <a:rPr lang="en-US" sz="1200" b="0" i="1" kern="1200" dirty="0">
                <a:solidFill>
                  <a:schemeClr val="tx1"/>
                </a:solidFill>
                <a:effectLst/>
                <a:latin typeface="+mn-lt"/>
                <a:ea typeface="+mn-ea"/>
                <a:cs typeface="+mn-cs"/>
              </a:rPr>
              <a:t>rainbow upon his head, and his face as the sun, and his feet as pillars of fire, and having in his hand a little book</a:t>
            </a:r>
            <a:r>
              <a:rPr lang="en-US" sz="1200" b="0" i="0" kern="1200" dirty="0">
                <a:solidFill>
                  <a:schemeClr val="tx1"/>
                </a:solidFill>
                <a:effectLst/>
                <a:latin typeface="+mn-lt"/>
                <a:ea typeface="+mn-ea"/>
                <a:cs typeface="+mn-cs"/>
              </a:rPr>
              <a:t> (or, </a:t>
            </a:r>
            <a:r>
              <a:rPr lang="en-US" sz="1200" b="0" i="1" kern="1200" dirty="0">
                <a:solidFill>
                  <a:schemeClr val="tx1"/>
                </a:solidFill>
                <a:effectLst/>
                <a:latin typeface="+mn-lt"/>
                <a:ea typeface="+mn-ea"/>
                <a:cs typeface="+mn-cs"/>
              </a:rPr>
              <a:t>roll) open. </a:t>
            </a:r>
            <a:r>
              <a:rPr lang="en-US" sz="1200" b="0" i="0" kern="1200" dirty="0">
                <a:solidFill>
                  <a:schemeClr val="tx1"/>
                </a:solidFill>
                <a:effectLst/>
                <a:latin typeface="+mn-lt"/>
                <a:ea typeface="+mn-ea"/>
                <a:cs typeface="+mn-cs"/>
              </a:rPr>
              <a:t>Many have thought that this angel can be none other than Christ Himself. It must be acknowledged that the description is such that we might well hesitate to apply it to any but our Lord; but, nevertheless, the words, </a:t>
            </a:r>
            <a:r>
              <a:rPr lang="en-US" sz="1200" b="1" i="0"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another</a:t>
            </a:r>
            <a:r>
              <a:rPr lang="en-US" sz="1200" b="1" i="0" kern="1200" dirty="0">
                <a:solidFill>
                  <a:schemeClr val="tx1"/>
                </a:solidFill>
                <a:effectLst/>
                <a:latin typeface="+mn-lt"/>
                <a:ea typeface="+mn-ea"/>
                <a:cs typeface="+mn-cs"/>
              </a:rPr>
              <a:t> mighty angel," afford serious difficulty</a:t>
            </a:r>
            <a:r>
              <a:rPr lang="en-US" sz="1200" b="0" i="0" kern="1200" dirty="0">
                <a:solidFill>
                  <a:schemeClr val="tx1"/>
                </a:solidFill>
                <a:effectLst/>
                <a:latin typeface="+mn-lt"/>
                <a:ea typeface="+mn-ea"/>
                <a:cs typeface="+mn-cs"/>
              </a:rPr>
              <a:t>. Our Lord might indeed appear as an angel, but it is scarcely conceivable that He would be called "</a:t>
            </a:r>
            <a:r>
              <a:rPr lang="en-US" sz="1200" b="0" i="1" kern="1200" dirty="0">
                <a:solidFill>
                  <a:schemeClr val="tx1"/>
                </a:solidFill>
                <a:effectLst/>
                <a:latin typeface="+mn-lt"/>
                <a:ea typeface="+mn-ea"/>
                <a:cs typeface="+mn-cs"/>
              </a:rPr>
              <a:t>another</a:t>
            </a:r>
            <a:r>
              <a:rPr lang="en-US" sz="1200" b="0" i="0" kern="1200" dirty="0">
                <a:solidFill>
                  <a:schemeClr val="tx1"/>
                </a:solidFill>
                <a:effectLst/>
                <a:latin typeface="+mn-lt"/>
                <a:ea typeface="+mn-ea"/>
                <a:cs typeface="+mn-cs"/>
              </a:rPr>
              <a:t> mighty angel:" an expression which seems to associate this angel with those others who have taken part in these visions. Remembering this, we must separate from our thoughts the idea of personal angelic beings. Such are employed by God, but in the mechanism of these visions the angels are not necessarily such, any more than the stars are literal stars: they are typical, representative angels, as we speak of the Angel of Peace, the Angel of War; so we have the Angels of Time, of Death, of Life, as in the Apocalypse. The angel here, </a:t>
            </a:r>
            <a:r>
              <a:rPr lang="en-US" sz="1200" b="1" i="0" kern="1200" dirty="0">
                <a:solidFill>
                  <a:schemeClr val="tx1"/>
                </a:solidFill>
                <a:effectLst/>
                <a:latin typeface="+mn-lt"/>
                <a:ea typeface="+mn-ea"/>
                <a:cs typeface="+mn-cs"/>
              </a:rPr>
              <a:t>even if he does not represent Christ Himself, descends with the evidences of Christ's power</a:t>
            </a:r>
            <a:r>
              <a:rPr lang="en-US" sz="1200" b="0" i="0" kern="1200" dirty="0">
                <a:solidFill>
                  <a:schemeClr val="tx1"/>
                </a:solidFill>
                <a:effectLst/>
                <a:latin typeface="+mn-lt"/>
                <a:ea typeface="+mn-ea"/>
                <a:cs typeface="+mn-cs"/>
              </a:rPr>
              <a:t>. He comes to remind the secret ones of God that Christ is with them always, and that He will not hide His commandments from those who are living as strangers and pilgrims upon earth (</a:t>
            </a:r>
            <a:r>
              <a:rPr lang="en-US" sz="1200" b="0" i="0" u="none" strike="noStrike" kern="1200" dirty="0">
                <a:solidFill>
                  <a:schemeClr val="tx1"/>
                </a:solidFill>
                <a:effectLst/>
                <a:latin typeface="+mn-lt"/>
                <a:ea typeface="+mn-ea"/>
                <a:cs typeface="+mn-cs"/>
                <a:hlinkClick r:id="rId4" tooltip="I am a stranger in the earth: hide not your commandments from me."/>
              </a:rPr>
              <a:t>Psalm 119:19</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Dearly beloved, I beseech you as strangers and pilgrims, abstain from fleshly lusts, which war against the soul;"/>
              </a:rPr>
              <a:t>1Peter 2:11</a:t>
            </a:r>
            <a:r>
              <a:rPr lang="en-US" sz="1200" b="0" i="0" kern="1200" dirty="0">
                <a:solidFill>
                  <a:schemeClr val="tx1"/>
                </a:solidFill>
                <a:effectLst/>
                <a:latin typeface="+mn-lt"/>
                <a:ea typeface="+mn-ea"/>
                <a:cs typeface="+mn-cs"/>
              </a:rPr>
              <a:t>); for he bears a little book open in his hand. The value of this vision is best seen by calling to mind the vision of the Fifth Trumpet. There, for the first time, the plagues seemed to gather supernatural power: the key of the abyss was given to the star that fell, and the locust host were led by the angel of the abyss. As an answer to this comes this angel, bearing the witnesses of Christ's power. When the troubles come that darken and confuse, the messenger from heaven will come to give light, teaching, and strength to the faithful--so does this angel first give assurance of the power of Christ. </a:t>
            </a:r>
          </a:p>
          <a:p>
            <a:pPr marL="1085850" lvl="2" indent="-171450">
              <a:buFont typeface="Arial" panose="020B0604020202020204" pitchFamily="34" charset="0"/>
              <a:buChar cha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628650" lvl="1" indent="-17145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V 2.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He was holding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little scroll</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which was open?</a:t>
            </a:r>
          </a:p>
          <a:p>
            <a:pPr marL="1085850" lvl="2" indent="-171450">
              <a:buFont typeface="Arial" panose="020B0604020202020204" pitchFamily="34" charset="0"/>
              <a:buChar char="•"/>
            </a:pPr>
            <a:r>
              <a:rPr kumimoji="0" lang="en-US" b="0" i="0" u="none" strike="noStrike" kern="1200" cap="none" spc="0" normalizeH="0" baseline="0" noProof="0" dirty="0">
                <a:ln>
                  <a:noFill/>
                </a:ln>
                <a:solidFill>
                  <a:prstClr val="white"/>
                </a:solidFill>
                <a:effectLst/>
                <a:uLnTx/>
                <a:uFillTx/>
                <a:latin typeface="Trebuchet MS" panose="020B0603020202020204"/>
                <a:ea typeface="+mn-ea"/>
                <a:cs typeface="+mn-cs"/>
              </a:rPr>
              <a:t>Not the Same scroll as in Revelation 5:1-5 (That one sealed, this one open. That one large and full of writing, this one small)</a:t>
            </a:r>
          </a:p>
          <a:p>
            <a:pPr marL="1085850" lvl="2" indent="-171450">
              <a:buFont typeface="Arial" panose="020B0604020202020204" pitchFamily="34" charset="0"/>
              <a:buChar char="•"/>
            </a:pPr>
            <a:r>
              <a:rPr kumimoji="0" lang="en-US" b="0" i="0" u="none" strike="noStrike" kern="1200" cap="none" spc="0" normalizeH="0" baseline="0" noProof="0" dirty="0">
                <a:ln>
                  <a:noFill/>
                </a:ln>
                <a:solidFill>
                  <a:prstClr val="white"/>
                </a:solidFill>
                <a:effectLst/>
                <a:uLnTx/>
                <a:uFillTx/>
                <a:latin typeface="Trebuchet MS" panose="020B0603020202020204"/>
                <a:ea typeface="+mn-ea"/>
                <a:cs typeface="+mn-cs"/>
              </a:rPr>
              <a:t>BUT could be Open because the seven seals have been removed?</a:t>
            </a:r>
          </a:p>
          <a:p>
            <a:pPr marL="171450" lvl="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r>
              <a:rPr lang="en-US" sz="1200" b="0" i="0" kern="1200" dirty="0">
                <a:solidFill>
                  <a:schemeClr val="tx1"/>
                </a:solidFill>
                <a:effectLst/>
                <a:latin typeface="+mn-lt"/>
                <a:ea typeface="+mn-ea"/>
                <a:cs typeface="+mn-cs"/>
              </a:rPr>
              <a:t>The little open book is that gospel which is the sword of the Spirit, the weapon of the Church, that Word of God open to all, hidden only from those whom the god of this world hath blinded. ...</a:t>
            </a: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r>
              <a:rPr lang="en-US" sz="1200" b="0" i="0" kern="1200" dirty="0">
                <a:solidFill>
                  <a:schemeClr val="tx1"/>
                </a:solidFill>
                <a:effectLst/>
                <a:latin typeface="+mn-lt"/>
                <a:ea typeface="+mn-ea"/>
                <a:cs typeface="+mn-cs"/>
              </a:rPr>
              <a:t>"</a:t>
            </a:r>
            <a:r>
              <a:rPr lang="en-US" sz="1200" b="1" i="0" u="sng" kern="1200" dirty="0">
                <a:solidFill>
                  <a:schemeClr val="tx1"/>
                </a:solidFill>
                <a:effectLst/>
                <a:latin typeface="+mn-lt"/>
                <a:ea typeface="+mn-ea"/>
                <a:cs typeface="+mn-cs"/>
              </a:rPr>
              <a:t>Three books are associated in the Apocalypse</a:t>
            </a:r>
            <a:r>
              <a:rPr lang="en-US" sz="1200" b="0" i="0" kern="1200" dirty="0">
                <a:solidFill>
                  <a:schemeClr val="tx1"/>
                </a:solidFill>
                <a:effectLst/>
                <a:latin typeface="+mn-lt"/>
                <a:ea typeface="+mn-ea"/>
                <a:cs typeface="+mn-cs"/>
              </a:rPr>
              <a:t>. The first is the book of the course of this world (</a:t>
            </a:r>
            <a:r>
              <a:rPr lang="en-US" sz="1200" b="0" i="0" u="none" strike="noStrike" kern="1200" dirty="0">
                <a:solidFill>
                  <a:schemeClr val="tx1"/>
                </a:solidFill>
                <a:effectLst/>
                <a:latin typeface="+mn-lt"/>
                <a:ea typeface="+mn-ea"/>
                <a:cs typeface="+mn-cs"/>
                <a:hlinkClick r:id="rId6" tooltip="And I saw in the right hand of him that sat on the throne a book written within and on the backside, sealed with seven seals."/>
              </a:rPr>
              <a:t>Revelation 5:1</a:t>
            </a:r>
            <a:r>
              <a:rPr lang="en-US" sz="1200" b="0" i="0" kern="1200" dirty="0">
                <a:solidFill>
                  <a:schemeClr val="tx1"/>
                </a:solidFill>
                <a:effectLst/>
                <a:latin typeface="+mn-lt"/>
                <a:ea typeface="+mn-ea"/>
                <a:cs typeface="+mn-cs"/>
              </a:rPr>
              <a:t>); . . . the last is the Book of Life (</a:t>
            </a:r>
            <a:r>
              <a:rPr lang="en-US" sz="1200" b="0" i="0" u="none" strike="noStrike" kern="1200" dirty="0">
                <a:solidFill>
                  <a:schemeClr val="tx1"/>
                </a:solidFill>
                <a:effectLst/>
                <a:latin typeface="+mn-lt"/>
                <a:ea typeface="+mn-ea"/>
                <a:cs typeface="+mn-cs"/>
                <a:hlinkClick r:id="rId7" tooltip="And whoever was not found written in the book of life was cast into the lake of fire."/>
              </a:rPr>
              <a:t>Revelation 20:15</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8" tooltip="And there shall in no wise enter into it any thing that defiles, neither whatever works abomination, or makes a lie: but they which are written in the Lamb's book of life."/>
              </a:rPr>
              <a:t>Revelation 21:27</a:t>
            </a:r>
            <a:r>
              <a:rPr lang="en-US" sz="1200" b="0" i="0" kern="1200" dirty="0">
                <a:solidFill>
                  <a:schemeClr val="tx1"/>
                </a:solidFill>
                <a:effectLst/>
                <a:latin typeface="+mn-lt"/>
                <a:ea typeface="+mn-ea"/>
                <a:cs typeface="+mn-cs"/>
              </a:rPr>
              <a:t>): between these two comes" another book, which is the link between the other two, the ever open book of God's promises and the witness of God's righteousness and power. Elliott regarded </a:t>
            </a:r>
            <a:r>
              <a:rPr lang="en-US" sz="1200" b="1" i="0" kern="1200" dirty="0">
                <a:solidFill>
                  <a:schemeClr val="tx1"/>
                </a:solidFill>
                <a:effectLst/>
                <a:latin typeface="+mn-lt"/>
                <a:ea typeface="+mn-ea"/>
                <a:cs typeface="+mn-cs"/>
              </a:rPr>
              <a:t>this little roll as the Bible opened anew to mankind </a:t>
            </a:r>
            <a:r>
              <a:rPr lang="en-US" sz="1200" b="0" i="0" kern="1200" dirty="0">
                <a:solidFill>
                  <a:schemeClr val="tx1"/>
                </a:solidFill>
                <a:effectLst/>
                <a:latin typeface="+mn-lt"/>
                <a:ea typeface="+mn-ea"/>
                <a:cs typeface="+mn-cs"/>
              </a:rPr>
              <a:t>at the period of the Reformation. The period affords many magnificent illustrations of the vision, but it does not exhaust its truth, since in every age the reverent study of the Word of God has given freshness and strength to forgotten truths, and has saved men from the bondage of traditional notions. From among such students have arisen God's witnesses.</a:t>
            </a: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r>
              <a:rPr lang="en-US" dirty="0"/>
              <a:t>V 3. </a:t>
            </a:r>
            <a:r>
              <a:rPr lang="en-US" sz="1200" b="1" i="1" u="sng" dirty="0"/>
              <a:t>He placed his right foot on the sea and his left on the land</a:t>
            </a:r>
            <a:r>
              <a:rPr lang="en-US" sz="1200" i="1" dirty="0"/>
              <a:t>; Massive reach!! Worldwide importance of His message!</a:t>
            </a:r>
            <a:endParaRPr lang="en-US" dirty="0"/>
          </a:p>
        </p:txBody>
      </p:sp>
    </p:spTree>
    <p:extLst>
      <p:ext uri="{BB962C8B-B14F-4D97-AF65-F5344CB8AC3E}">
        <p14:creationId xmlns:p14="http://schemas.microsoft.com/office/powerpoint/2010/main" val="727612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8/26/2020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8/26/2020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8/26/2020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8/26/2020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8/26/2020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8/26/2020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8/26/2020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mailto:pastor@faithprinceton.org" TargetMode="External"/><Relationship Id="rId2" Type="http://schemas.openxmlformats.org/officeDocument/2006/relationships/hyperlink" Target="http://www.faithprinceton.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303"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436F-9BBC-4118-84DB-7A200538D39E}"/>
              </a:ext>
            </a:extLst>
          </p:cNvPr>
          <p:cNvSpPr>
            <a:spLocks noGrp="1"/>
          </p:cNvSpPr>
          <p:nvPr>
            <p:ph type="title"/>
          </p:nvPr>
        </p:nvSpPr>
        <p:spPr/>
        <p:txBody>
          <a:bodyPr/>
          <a:lstStyle/>
          <a:p>
            <a:r>
              <a:rPr lang="en-US" dirty="0"/>
              <a:t>2 Peter 3 Time to Repent</a:t>
            </a:r>
          </a:p>
        </p:txBody>
      </p:sp>
      <p:sp>
        <p:nvSpPr>
          <p:cNvPr id="3" name="Content Placeholder 2">
            <a:extLst>
              <a:ext uri="{FF2B5EF4-FFF2-40B4-BE49-F238E27FC236}">
                <a16:creationId xmlns:a16="http://schemas.microsoft.com/office/drawing/2014/main" id="{1898B8AB-2B33-4432-8611-9D20F6A714BA}"/>
              </a:ext>
            </a:extLst>
          </p:cNvPr>
          <p:cNvSpPr>
            <a:spLocks noGrp="1"/>
          </p:cNvSpPr>
          <p:nvPr>
            <p:ph idx="1"/>
          </p:nvPr>
        </p:nvSpPr>
        <p:spPr>
          <a:xfrm>
            <a:off x="496389" y="2090057"/>
            <a:ext cx="11469188" cy="4572000"/>
          </a:xfrm>
        </p:spPr>
        <p:txBody>
          <a:bodyPr>
            <a:normAutofit fontScale="25000" lnSpcReduction="20000"/>
          </a:bodyPr>
          <a:lstStyle/>
          <a:p>
            <a:pPr marL="0" indent="0">
              <a:buNone/>
            </a:pPr>
            <a:r>
              <a:rPr lang="en-US" sz="14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By the same word the present heavens and earth are reserved for fire, being kept for the day of judgment and destruction of the ungodly.</a:t>
            </a:r>
          </a:p>
          <a:p>
            <a:pPr marL="0" indent="0">
              <a:buNone/>
            </a:pPr>
            <a:r>
              <a:rPr lang="en-US" sz="14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But do not forget this one thing, dear friends: With the Lord a day is like a thousand years, and a thousand years are like a day. 9 The Lord is not slow in keeping his promise, as some understand slowness. Instead he is patient with you, not wanting anyone to perish, </a:t>
            </a:r>
            <a:r>
              <a:rPr lang="en-US" sz="14400" b="1" i="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everyone to come to repentance.</a:t>
            </a:r>
          </a:p>
          <a:p>
            <a:pPr marL="0" indent="0">
              <a:buNone/>
            </a:pPr>
            <a:endParaRPr lang="en-US" sz="3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75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60CE-2177-4E35-A11A-0BA3A0CBA595}"/>
              </a:ext>
            </a:extLst>
          </p:cNvPr>
          <p:cNvSpPr>
            <a:spLocks noGrp="1"/>
          </p:cNvSpPr>
          <p:nvPr>
            <p:ph type="title"/>
          </p:nvPr>
        </p:nvSpPr>
        <p:spPr>
          <a:xfrm>
            <a:off x="680321" y="753228"/>
            <a:ext cx="11128502" cy="1080938"/>
          </a:xfrm>
        </p:spPr>
        <p:txBody>
          <a:bodyPr/>
          <a:lstStyle/>
          <a:p>
            <a:r>
              <a:rPr lang="en-US" dirty="0"/>
              <a:t>Revelation 10 Interlude before the Seventh </a:t>
            </a:r>
            <a:br>
              <a:rPr lang="en-US" dirty="0"/>
            </a:br>
            <a:r>
              <a:rPr lang="en-US" dirty="0"/>
              <a:t>	Trumpet = The Little Book (Scroll)</a:t>
            </a:r>
          </a:p>
        </p:txBody>
      </p:sp>
      <p:sp>
        <p:nvSpPr>
          <p:cNvPr id="3" name="Content Placeholder 2">
            <a:extLst>
              <a:ext uri="{FF2B5EF4-FFF2-40B4-BE49-F238E27FC236}">
                <a16:creationId xmlns:a16="http://schemas.microsoft.com/office/drawing/2014/main" id="{B2E0B856-07CF-43AC-B9B2-BB65E0C1ECA0}"/>
              </a:ext>
            </a:extLst>
          </p:cNvPr>
          <p:cNvSpPr>
            <a:spLocks noGrp="1"/>
          </p:cNvSpPr>
          <p:nvPr>
            <p:ph idx="1"/>
          </p:nvPr>
        </p:nvSpPr>
        <p:spPr>
          <a:xfrm>
            <a:off x="680321" y="2336873"/>
            <a:ext cx="11128502" cy="3599316"/>
          </a:xfrm>
        </p:spPr>
        <p:txBody>
          <a:bodyPr>
            <a:normAutofit/>
          </a:bodyPr>
          <a:lstStyle/>
          <a:p>
            <a:r>
              <a:rPr lang="en-US" sz="4000" dirty="0"/>
              <a:t>Actually the first of two interludes...</a:t>
            </a:r>
          </a:p>
          <a:p>
            <a:pPr lvl="2"/>
            <a:r>
              <a:rPr lang="en-US" sz="4000" dirty="0"/>
              <a:t>Revelation 10 The Little Book (Scroll)</a:t>
            </a:r>
          </a:p>
          <a:p>
            <a:pPr lvl="2"/>
            <a:r>
              <a:rPr lang="en-US" sz="4000" dirty="0"/>
              <a:t>Revelation 11 The Two Witnesses</a:t>
            </a:r>
          </a:p>
          <a:p>
            <a:r>
              <a:rPr lang="en-US" sz="4600" dirty="0"/>
              <a:t>Before the sounding of the Last Trumpet</a:t>
            </a:r>
          </a:p>
        </p:txBody>
      </p:sp>
    </p:spTree>
    <p:extLst>
      <p:ext uri="{BB962C8B-B14F-4D97-AF65-F5344CB8AC3E}">
        <p14:creationId xmlns:p14="http://schemas.microsoft.com/office/powerpoint/2010/main" val="57219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10:1-3 The Strong Angel</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1 I saw </a:t>
            </a:r>
            <a:r>
              <a:rPr lang="en-US" sz="3200" i="1" u="sng" dirty="0"/>
              <a:t>another</a:t>
            </a:r>
            <a:r>
              <a:rPr lang="en-US" sz="3200" i="1" dirty="0"/>
              <a:t> </a:t>
            </a:r>
            <a:r>
              <a:rPr lang="en-US" sz="3200" b="1" i="1" u="sng" dirty="0"/>
              <a:t>strong angel</a:t>
            </a:r>
            <a:r>
              <a:rPr lang="en-US" sz="3200" i="1" dirty="0"/>
              <a:t> coming down out of heaven, clothed with a cloud; and the rainbow was upon his head, and his face was like the sun, and his feet like pillars of fire; 2 and he had in his hand </a:t>
            </a:r>
            <a:r>
              <a:rPr lang="en-US" sz="3200" b="1" i="1" u="sng" dirty="0"/>
              <a:t>a little book</a:t>
            </a:r>
            <a:r>
              <a:rPr lang="en-US" sz="3200" b="1" i="1" dirty="0"/>
              <a:t> </a:t>
            </a:r>
            <a:r>
              <a:rPr lang="en-US" sz="3200" i="1" dirty="0"/>
              <a:t>which was open. </a:t>
            </a:r>
            <a:r>
              <a:rPr lang="en-US" sz="3200" b="1" i="1" u="sng" dirty="0"/>
              <a:t>He placed his right foot on the sea and his left on the land</a:t>
            </a:r>
            <a:r>
              <a:rPr lang="en-US" sz="3200" i="1" dirty="0"/>
              <a:t>; 3 and he cried out with a loud voice, as when a lion roars; and when he had cried out, </a:t>
            </a:r>
            <a:r>
              <a:rPr lang="en-US" sz="3200" b="1" i="1" u="sng" dirty="0"/>
              <a:t>the seven peals of thunder uttered their voices</a:t>
            </a:r>
            <a:r>
              <a:rPr lang="en-US" sz="3200" i="1" dirty="0"/>
              <a:t>. </a:t>
            </a:r>
            <a:endParaRPr lang="en-US" sz="3600" i="1" dirty="0"/>
          </a:p>
        </p:txBody>
      </p:sp>
    </p:spTree>
    <p:extLst>
      <p:ext uri="{BB962C8B-B14F-4D97-AF65-F5344CB8AC3E}">
        <p14:creationId xmlns:p14="http://schemas.microsoft.com/office/powerpoint/2010/main" val="314889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10:4 The Seven Peals of Thunder</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4 When the </a:t>
            </a:r>
            <a:r>
              <a:rPr lang="en-US" sz="3200" b="1" i="1" u="sng" dirty="0"/>
              <a:t>seven peals of thunder</a:t>
            </a:r>
            <a:r>
              <a:rPr lang="en-US" sz="3200" i="1" dirty="0"/>
              <a:t> had spoken, I was about to write; and I heard a voice from heaven saying, “</a:t>
            </a:r>
            <a:r>
              <a:rPr lang="en-US" sz="3200" b="1" i="1" u="sng" dirty="0"/>
              <a:t>Seal up the things</a:t>
            </a:r>
            <a:r>
              <a:rPr lang="en-US" sz="3200" i="1" dirty="0"/>
              <a:t> which the seven peals of thunder have spoken and </a:t>
            </a:r>
            <a:r>
              <a:rPr lang="en-US" sz="3200" b="1" i="1" u="sng" dirty="0"/>
              <a:t>do not write them</a:t>
            </a:r>
            <a:r>
              <a:rPr lang="en-US" sz="3200" i="1" dirty="0"/>
              <a:t>.”</a:t>
            </a:r>
            <a:endParaRPr lang="en-US" sz="3600" i="1" dirty="0"/>
          </a:p>
        </p:txBody>
      </p:sp>
    </p:spTree>
    <p:extLst>
      <p:ext uri="{BB962C8B-B14F-4D97-AF65-F5344CB8AC3E}">
        <p14:creationId xmlns:p14="http://schemas.microsoft.com/office/powerpoint/2010/main" val="248205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10:5-7 No More Delay</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5 Then the angel whom I saw standing on the sea and on the land </a:t>
            </a:r>
            <a:r>
              <a:rPr lang="en-US" sz="3200" b="1" i="1" u="sng" dirty="0"/>
              <a:t>lifted up his right hand to heaven</a:t>
            </a:r>
            <a:r>
              <a:rPr lang="en-US" sz="3200" i="1" dirty="0"/>
              <a:t>, 6 and </a:t>
            </a:r>
            <a:r>
              <a:rPr lang="en-US" sz="3200" b="1" i="1" u="sng" dirty="0"/>
              <a:t>swore</a:t>
            </a:r>
            <a:r>
              <a:rPr lang="en-US" sz="3200" i="1" dirty="0"/>
              <a:t> by Him who lives forever and ever, who created heaven and the things in it, and the earth and the things in it, and the sea and the things in it, that </a:t>
            </a:r>
            <a:r>
              <a:rPr lang="en-US" sz="3200" b="1" i="1" u="sng" dirty="0"/>
              <a:t>there will be delay no longer</a:t>
            </a:r>
            <a:r>
              <a:rPr lang="en-US" sz="3200" i="1" dirty="0"/>
              <a:t>, 7 but </a:t>
            </a:r>
            <a:r>
              <a:rPr lang="en-US" sz="3200" b="1" i="1" dirty="0"/>
              <a:t>in the days of the voice of the seventh angel</a:t>
            </a:r>
            <a:r>
              <a:rPr lang="en-US" sz="3200" i="1" dirty="0"/>
              <a:t>, when he is about to sound, </a:t>
            </a:r>
            <a:r>
              <a:rPr lang="en-US" sz="3200" b="1" i="1" u="sng" dirty="0"/>
              <a:t>then the mystery of God is finished</a:t>
            </a:r>
            <a:r>
              <a:rPr lang="en-US" sz="3200" i="1" dirty="0"/>
              <a:t>, </a:t>
            </a:r>
            <a:r>
              <a:rPr lang="en-US" sz="3200" b="1" i="1" u="sng" dirty="0"/>
              <a:t>as He preached to His servants the prophets</a:t>
            </a:r>
            <a:r>
              <a:rPr lang="en-US" sz="3200" i="1" dirty="0"/>
              <a:t>.</a:t>
            </a:r>
          </a:p>
        </p:txBody>
      </p:sp>
    </p:spTree>
    <p:extLst>
      <p:ext uri="{BB962C8B-B14F-4D97-AF65-F5344CB8AC3E}">
        <p14:creationId xmlns:p14="http://schemas.microsoft.com/office/powerpoint/2010/main" val="105213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783771" y="753228"/>
            <a:ext cx="9953898" cy="1080938"/>
          </a:xfrm>
        </p:spPr>
        <p:txBody>
          <a:bodyPr>
            <a:normAutofit/>
          </a:bodyPr>
          <a:lstStyle/>
          <a:p>
            <a:r>
              <a:rPr lang="en-US" dirty="0"/>
              <a:t>No More Delay 2 Peter 3:3-15</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3 Above all, you must understand that in the last days scoffers will come, scoffing and following their own evil desires. 4 They will say, “</a:t>
            </a:r>
            <a:r>
              <a:rPr lang="en-US" sz="3200" b="1" i="1" u="sng" dirty="0"/>
              <a:t>Where is this ‘coming</a:t>
            </a:r>
            <a:r>
              <a:rPr lang="en-US" sz="3200" i="1" dirty="0"/>
              <a:t>’ he promised? Ever since our ancestors died, everything goes on as it has since the beginning of creation.” 5 But they deliberately forget that long ago by God’s word the heavens came into being and the earth was formed out of water and by water. 6 By these waters also the world of that time was deluged and destroyed..</a:t>
            </a:r>
          </a:p>
        </p:txBody>
      </p:sp>
    </p:spTree>
    <p:extLst>
      <p:ext uri="{BB962C8B-B14F-4D97-AF65-F5344CB8AC3E}">
        <p14:creationId xmlns:p14="http://schemas.microsoft.com/office/powerpoint/2010/main" val="242989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783771" y="753228"/>
            <a:ext cx="9953898" cy="1080938"/>
          </a:xfrm>
        </p:spPr>
        <p:txBody>
          <a:bodyPr>
            <a:normAutofit/>
          </a:bodyPr>
          <a:lstStyle/>
          <a:p>
            <a:r>
              <a:rPr lang="en-US" dirty="0"/>
              <a:t>No More Delay 2 Peter 3:3-15 cont...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7 By the same word the present heavens and earth are reserved for fire, being kept for the day of judgment and destruction of the ungodly.</a:t>
            </a:r>
          </a:p>
          <a:p>
            <a:pPr marL="0" indent="0">
              <a:buNone/>
            </a:pPr>
            <a:r>
              <a:rPr lang="en-US" sz="3200" b="1" i="1" dirty="0"/>
              <a:t>8 But do not forget this one thing, dear friends: With the Lord a day is like a thousand years, and a thousand years are like a day. 9 </a:t>
            </a:r>
            <a:r>
              <a:rPr lang="en-US" sz="3200" b="1" i="1" u="sng" dirty="0"/>
              <a:t>The Lord is not slow in keeping his promise</a:t>
            </a:r>
            <a:r>
              <a:rPr lang="en-US" sz="3200" b="1" i="1" dirty="0"/>
              <a:t>, as some understand slowness. Instead he is patient with you, not wanting anyone to perish, but everyone to come to repentance</a:t>
            </a:r>
            <a:r>
              <a:rPr lang="en-US" sz="3200" i="1" dirty="0"/>
              <a:t>.</a:t>
            </a:r>
          </a:p>
        </p:txBody>
      </p:sp>
    </p:spTree>
    <p:extLst>
      <p:ext uri="{BB962C8B-B14F-4D97-AF65-F5344CB8AC3E}">
        <p14:creationId xmlns:p14="http://schemas.microsoft.com/office/powerpoint/2010/main" val="316784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783771" y="753228"/>
            <a:ext cx="9953898" cy="1080938"/>
          </a:xfrm>
        </p:spPr>
        <p:txBody>
          <a:bodyPr>
            <a:normAutofit/>
          </a:bodyPr>
          <a:lstStyle/>
          <a:p>
            <a:r>
              <a:rPr lang="en-US" dirty="0"/>
              <a:t>No More Delay 2 Peter 3:3-15 cont...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10 But the day of the Lord will come like a thief. The heavens will disappear with a roar; the elements will be destroyed by fire, and the earth and everything done in it will be laid bare.</a:t>
            </a:r>
          </a:p>
          <a:p>
            <a:pPr marL="0" indent="0">
              <a:buNone/>
            </a:pPr>
            <a:r>
              <a:rPr lang="en-US" sz="3200" i="1" dirty="0"/>
              <a:t>11 Since everything will be destroyed in this way, what kind of people ought you to be? You ought to live holy and godly lives 12 as you </a:t>
            </a:r>
            <a:r>
              <a:rPr lang="en-US" sz="3200" b="1" i="1" u="sng" dirty="0"/>
              <a:t>look forward to the day of God and speed its coming</a:t>
            </a:r>
            <a:r>
              <a:rPr lang="en-US" sz="3200" i="1" dirty="0"/>
              <a:t>. That day will bring about the destruction of the heavens by fire, and the elements will melt in the heat. </a:t>
            </a:r>
          </a:p>
        </p:txBody>
      </p:sp>
    </p:spTree>
    <p:extLst>
      <p:ext uri="{BB962C8B-B14F-4D97-AF65-F5344CB8AC3E}">
        <p14:creationId xmlns:p14="http://schemas.microsoft.com/office/powerpoint/2010/main" val="425400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783771" y="753228"/>
            <a:ext cx="9953898" cy="1080938"/>
          </a:xfrm>
        </p:spPr>
        <p:txBody>
          <a:bodyPr>
            <a:normAutofit/>
          </a:bodyPr>
          <a:lstStyle/>
          <a:p>
            <a:r>
              <a:rPr lang="en-US" dirty="0"/>
              <a:t>No More Delay 2 Peter 3:3-15 cont.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13 But in keeping with his promise we are looking forward to a new heaven and a new earth, where righteousness dwells.</a:t>
            </a:r>
          </a:p>
          <a:p>
            <a:pPr marL="0" indent="0">
              <a:buNone/>
            </a:pPr>
            <a:r>
              <a:rPr lang="en-US" sz="3200" i="1" dirty="0"/>
              <a:t>14 So then, dear friends, since you are looking forward to this, make every effort to be found spotless, blameless and at peace with him. 15 Bear in mind that </a:t>
            </a:r>
            <a:r>
              <a:rPr lang="en-US" sz="3200" b="1" i="1" u="sng" dirty="0"/>
              <a:t>our Lord’s patience means salvation</a:t>
            </a:r>
            <a:r>
              <a:rPr lang="en-US" sz="3200" i="1" dirty="0"/>
              <a:t>, just as our dear brother Paul also wrote you with the wisdom that God gave him.</a:t>
            </a:r>
          </a:p>
        </p:txBody>
      </p:sp>
    </p:spTree>
    <p:extLst>
      <p:ext uri="{BB962C8B-B14F-4D97-AF65-F5344CB8AC3E}">
        <p14:creationId xmlns:p14="http://schemas.microsoft.com/office/powerpoint/2010/main" val="89800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10:8-11 Sweet and Bitter Book...</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8 Then the voice which I heard from heaven, I heard again speaking with me, and saying, “</a:t>
            </a:r>
            <a:r>
              <a:rPr lang="en-US" sz="3200" b="1" i="1" u="sng" dirty="0"/>
              <a:t>Go, take the book which is open in the hand of the angel</a:t>
            </a:r>
            <a:r>
              <a:rPr lang="en-US" sz="3200" i="1" dirty="0"/>
              <a:t> who stands on the sea and on the land.” 9 So I went to the angel, telling him to give me the little book. And he *said to me, “</a:t>
            </a:r>
            <a:r>
              <a:rPr lang="en-US" sz="3200" b="1" i="1" u="sng" dirty="0"/>
              <a:t>Take it and eat it; it will make your stomach bitter, but in your mouth it will be sweet as honey</a:t>
            </a:r>
            <a:r>
              <a:rPr lang="en-US" sz="3200" i="1" dirty="0"/>
              <a:t>.”</a:t>
            </a:r>
            <a:endParaRPr lang="en-US" sz="3600" i="1" dirty="0"/>
          </a:p>
        </p:txBody>
      </p:sp>
    </p:spTree>
    <p:extLst>
      <p:ext uri="{BB962C8B-B14F-4D97-AF65-F5344CB8AC3E}">
        <p14:creationId xmlns:p14="http://schemas.microsoft.com/office/powerpoint/2010/main" val="6793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dirty="0"/>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680321" y="2134973"/>
            <a:ext cx="9613861" cy="3801216"/>
          </a:xfrm>
        </p:spPr>
        <p:txBody>
          <a:bodyPr>
            <a:normAutofit fontScale="92500"/>
          </a:bodyPr>
          <a:lstStyle/>
          <a:p>
            <a:pPr marL="0" indent="0">
              <a:buNone/>
            </a:pPr>
            <a:r>
              <a:rPr lang="en-US" sz="3600" dirty="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solidFill>
                  <a:prstClr val="white"/>
                </a:solidFill>
              </a:rPr>
              <a:t>Revelation 10:8-11 Sweet and Bitter Book</a:t>
            </a:r>
            <a:endParaRPr lang="en-US" dirty="0"/>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10 I took the little book out of the angel’s hand and ate it, and in my mouth it was sweet as honey; and when I had eaten it, </a:t>
            </a:r>
            <a:r>
              <a:rPr lang="en-US" sz="3200" b="1" i="1" u="sng" dirty="0"/>
              <a:t>my stomach was made bitter</a:t>
            </a:r>
            <a:r>
              <a:rPr lang="en-US" sz="3200" i="1" dirty="0"/>
              <a:t>. 11 And they said to me, “You must </a:t>
            </a:r>
            <a:r>
              <a:rPr lang="en-US" sz="3200" b="1" i="1" u="sng" dirty="0"/>
              <a:t>prophesy again</a:t>
            </a:r>
            <a:r>
              <a:rPr lang="en-US" sz="3200" i="1" dirty="0"/>
              <a:t> concerning many peoples and nations and tongues and kings.”</a:t>
            </a:r>
            <a:endParaRPr lang="en-US" sz="3600" i="1" dirty="0"/>
          </a:p>
        </p:txBody>
      </p:sp>
    </p:spTree>
    <p:extLst>
      <p:ext uri="{BB962C8B-B14F-4D97-AF65-F5344CB8AC3E}">
        <p14:creationId xmlns:p14="http://schemas.microsoft.com/office/powerpoint/2010/main" val="116011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HERE </a:t>
            </a:r>
            <a:r>
              <a:rPr lang="en-US"/>
              <a:t>August 26, </a:t>
            </a:r>
            <a:r>
              <a:rPr lang="en-US" dirty="0"/>
              <a:t>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p:txBody>
          <a:bodyPr>
            <a:normAutofit/>
          </a:bodyPr>
          <a:lstStyle/>
          <a:p>
            <a:r>
              <a:rPr lang="en-US" sz="4400" dirty="0"/>
              <a:t>LAST WEEK 15 Revelation 10</a:t>
            </a:r>
          </a:p>
          <a:p>
            <a:r>
              <a:rPr lang="en-US" sz="4400" dirty="0"/>
              <a:t>BEGIN HERE SEPTEMBER 2, 2020</a:t>
            </a:r>
          </a:p>
          <a:p>
            <a:r>
              <a:rPr lang="en-US" sz="4400" dirty="0"/>
              <a:t>WEEK 16 Revelation 11</a:t>
            </a:r>
          </a:p>
          <a:p>
            <a:endParaRPr lang="en-US" dirty="0"/>
          </a:p>
        </p:txBody>
      </p:sp>
    </p:spTree>
    <p:extLst>
      <p:ext uri="{BB962C8B-B14F-4D97-AF65-F5344CB8AC3E}">
        <p14:creationId xmlns:p14="http://schemas.microsoft.com/office/powerpoint/2010/main" val="402199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290146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3CE46D-38F0-4B2C-8BEA-C5E5D729BF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4568" y="88175"/>
            <a:ext cx="5011236" cy="66816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BB6CEC0A-23E0-49D4-8A84-2033E376F754}"/>
              </a:ext>
            </a:extLst>
          </p:cNvPr>
          <p:cNvSpPr txBox="1"/>
          <p:nvPr/>
        </p:nvSpPr>
        <p:spPr>
          <a:xfrm>
            <a:off x="5704114" y="836022"/>
            <a:ext cx="4945607" cy="1446550"/>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 How do you steer this thing?</a:t>
            </a:r>
          </a:p>
        </p:txBody>
      </p:sp>
      <p:sp>
        <p:nvSpPr>
          <p:cNvPr id="2" name="Cloud 1">
            <a:extLst>
              <a:ext uri="{FF2B5EF4-FFF2-40B4-BE49-F238E27FC236}">
                <a16:creationId xmlns:a16="http://schemas.microsoft.com/office/drawing/2014/main" id="{DE76825F-F6F2-43F3-98F5-CE1C7FF57631}"/>
              </a:ext>
            </a:extLst>
          </p:cNvPr>
          <p:cNvSpPr/>
          <p:nvPr/>
        </p:nvSpPr>
        <p:spPr>
          <a:xfrm>
            <a:off x="5326524" y="239948"/>
            <a:ext cx="5747658" cy="2638697"/>
          </a:xfrm>
          <a:prstGeom prst="cloud">
            <a:avLst/>
          </a:prstGeom>
          <a:solidFill>
            <a:srgbClr val="F09415">
              <a:alpha val="20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8DD38D8-D904-4F9D-A89E-BEFC70F5581A}"/>
              </a:ext>
            </a:extLst>
          </p:cNvPr>
          <p:cNvPicPr>
            <a:picLocks noChangeAspect="1"/>
          </p:cNvPicPr>
          <p:nvPr/>
        </p:nvPicPr>
        <p:blipFill>
          <a:blip r:embed="rId4"/>
          <a:stretch>
            <a:fillRect/>
          </a:stretch>
        </p:blipFill>
        <p:spPr>
          <a:xfrm>
            <a:off x="4918200" y="135355"/>
            <a:ext cx="785914" cy="700668"/>
          </a:xfrm>
          <a:prstGeom prst="rect">
            <a:avLst/>
          </a:prstGeom>
          <a:ln w="57150">
            <a:noFill/>
          </a:ln>
        </p:spPr>
      </p:pic>
      <p:pic>
        <p:nvPicPr>
          <p:cNvPr id="6" name="Picture 5">
            <a:extLst>
              <a:ext uri="{FF2B5EF4-FFF2-40B4-BE49-F238E27FC236}">
                <a16:creationId xmlns:a16="http://schemas.microsoft.com/office/drawing/2014/main" id="{B063955F-2BF1-4C19-8901-30EE0D215531}"/>
              </a:ext>
            </a:extLst>
          </p:cNvPr>
          <p:cNvPicPr>
            <a:picLocks noChangeAspect="1"/>
          </p:cNvPicPr>
          <p:nvPr/>
        </p:nvPicPr>
        <p:blipFill>
          <a:blip r:embed="rId5"/>
          <a:stretch>
            <a:fillRect/>
          </a:stretch>
        </p:blipFill>
        <p:spPr>
          <a:xfrm>
            <a:off x="4094651" y="239949"/>
            <a:ext cx="668639" cy="596074"/>
          </a:xfrm>
          <a:prstGeom prst="rect">
            <a:avLst/>
          </a:prstGeom>
        </p:spPr>
      </p:pic>
      <p:pic>
        <p:nvPicPr>
          <p:cNvPr id="7" name="Picture 6">
            <a:extLst>
              <a:ext uri="{FF2B5EF4-FFF2-40B4-BE49-F238E27FC236}">
                <a16:creationId xmlns:a16="http://schemas.microsoft.com/office/drawing/2014/main" id="{84265FDC-4ED9-4658-8CE6-5993A75B7CA2}"/>
              </a:ext>
            </a:extLst>
          </p:cNvPr>
          <p:cNvPicPr>
            <a:picLocks noChangeAspect="1"/>
          </p:cNvPicPr>
          <p:nvPr/>
        </p:nvPicPr>
        <p:blipFill>
          <a:blip r:embed="rId5"/>
          <a:stretch>
            <a:fillRect/>
          </a:stretch>
        </p:blipFill>
        <p:spPr>
          <a:xfrm>
            <a:off x="3531417" y="485690"/>
            <a:ext cx="563234" cy="502108"/>
          </a:xfrm>
          <a:prstGeom prst="rect">
            <a:avLst/>
          </a:prstGeom>
        </p:spPr>
      </p:pic>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1371720" cy="4879389"/>
          </a:xfrm>
        </p:spPr>
        <p:txBody>
          <a:bodyPr>
            <a:noAutofit/>
          </a:bodyPr>
          <a:lstStyle/>
          <a:p>
            <a:pPr marL="0" indent="0">
              <a:buNone/>
            </a:pPr>
            <a:r>
              <a:rPr lang="en-US" sz="4400" dirty="0"/>
              <a:t>Sunday:   </a:t>
            </a:r>
            <a:r>
              <a:rPr lang="en-US" sz="3200" dirty="0"/>
              <a:t>9:15 Fellowship</a:t>
            </a:r>
          </a:p>
          <a:p>
            <a:pPr marL="2286000" lvl="5" indent="0">
              <a:buNone/>
            </a:pPr>
            <a:r>
              <a:rPr lang="en-US" sz="3200" dirty="0"/>
              <a:t> 9:30 SS Master Class</a:t>
            </a:r>
          </a:p>
          <a:p>
            <a:pPr marL="2286000" lvl="5" indent="0">
              <a:buNone/>
            </a:pPr>
            <a:r>
              <a:rPr lang="en-US" sz="3200" dirty="0"/>
              <a:t>10:30 Worship</a:t>
            </a:r>
          </a:p>
          <a:p>
            <a:r>
              <a:rPr lang="en-US" sz="3600" dirty="0"/>
              <a:t>Revelation Study available on our church website</a:t>
            </a:r>
          </a:p>
          <a:p>
            <a:pPr marL="0" indent="0">
              <a:buNone/>
            </a:pPr>
            <a:r>
              <a:rPr lang="en-US" sz="3600" dirty="0"/>
              <a:t>		</a:t>
            </a:r>
            <a:r>
              <a:rPr lang="en-US" sz="3600" dirty="0">
                <a:hlinkClick r:id="rId2"/>
              </a:rPr>
              <a:t>www.faithprinceton.org</a:t>
            </a:r>
            <a:endParaRPr lang="en-US" sz="3600" dirty="0"/>
          </a:p>
          <a:p>
            <a:r>
              <a:rPr lang="en-US" sz="3600" dirty="0"/>
              <a:t>Email questions and comments to</a:t>
            </a:r>
          </a:p>
          <a:p>
            <a:pPr marL="0" indent="0">
              <a:buNone/>
            </a:pPr>
            <a:r>
              <a:rPr lang="en-US" sz="3600" dirty="0"/>
              <a:t>	    </a:t>
            </a:r>
            <a:r>
              <a:rPr lang="en-US" sz="3600" dirty="0">
                <a:hlinkClick r:id="rId3"/>
              </a:rPr>
              <a:t>pastor@faithprinceton.org</a:t>
            </a:r>
            <a:endParaRPr lang="en-US" sz="3600" dirty="0"/>
          </a:p>
        </p:txBody>
      </p:sp>
    </p:spTree>
    <p:extLst>
      <p:ext uri="{BB962C8B-B14F-4D97-AF65-F5344CB8AC3E}">
        <p14:creationId xmlns:p14="http://schemas.microsoft.com/office/powerpoint/2010/main" val="266875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HERE August 19,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p:txBody>
          <a:bodyPr>
            <a:normAutofit/>
          </a:bodyPr>
          <a:lstStyle/>
          <a:p>
            <a:r>
              <a:rPr lang="en-US" sz="4400" dirty="0"/>
              <a:t>LAST WEEK 14 Revelation 9</a:t>
            </a:r>
          </a:p>
          <a:p>
            <a:r>
              <a:rPr lang="en-US" sz="4400" dirty="0"/>
              <a:t>BEGIN HERE AUGUST 26, 2020</a:t>
            </a:r>
          </a:p>
          <a:p>
            <a:r>
              <a:rPr lang="en-US" sz="4400" dirty="0"/>
              <a:t>WEEK 15 Revelation 10</a:t>
            </a:r>
          </a:p>
          <a:p>
            <a:endParaRPr lang="en-US" dirty="0"/>
          </a:p>
        </p:txBody>
      </p:sp>
    </p:spTree>
    <p:extLst>
      <p:ext uri="{BB962C8B-B14F-4D97-AF65-F5344CB8AC3E}">
        <p14:creationId xmlns:p14="http://schemas.microsoft.com/office/powerpoint/2010/main" val="74186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08038-DC26-464D-AC4D-FC46DE2CD827}"/>
              </a:ext>
            </a:extLst>
          </p:cNvPr>
          <p:cNvSpPr>
            <a:spLocks noGrp="1"/>
          </p:cNvSpPr>
          <p:nvPr>
            <p:ph type="title"/>
          </p:nvPr>
        </p:nvSpPr>
        <p:spPr/>
        <p:txBody>
          <a:bodyPr/>
          <a:lstStyle/>
          <a:p>
            <a:r>
              <a:rPr lang="en-US" dirty="0"/>
              <a:t>The Seven Trumpets</a:t>
            </a:r>
          </a:p>
        </p:txBody>
      </p:sp>
      <p:sp>
        <p:nvSpPr>
          <p:cNvPr id="10" name="Content Placeholder 9">
            <a:extLst>
              <a:ext uri="{FF2B5EF4-FFF2-40B4-BE49-F238E27FC236}">
                <a16:creationId xmlns:a16="http://schemas.microsoft.com/office/drawing/2014/main" id="{5D59B48D-AFD3-407A-B04E-98D07B77820A}"/>
              </a:ext>
            </a:extLst>
          </p:cNvPr>
          <p:cNvSpPr>
            <a:spLocks noGrp="1"/>
          </p:cNvSpPr>
          <p:nvPr>
            <p:ph idx="1"/>
          </p:nvPr>
        </p:nvSpPr>
        <p:spPr>
          <a:xfrm>
            <a:off x="680321" y="2336873"/>
            <a:ext cx="10214102" cy="3599316"/>
          </a:xfrm>
        </p:spPr>
        <p:txBody>
          <a:bodyPr>
            <a:normAutofit/>
          </a:bodyPr>
          <a:lstStyle/>
          <a:p>
            <a:pPr marL="0" indent="0">
              <a:buNone/>
            </a:pPr>
            <a:r>
              <a:rPr lang="en-US" sz="4000" dirty="0"/>
              <a:t>Last week... </a:t>
            </a:r>
          </a:p>
          <a:p>
            <a:pPr marL="1371600" lvl="3" indent="0">
              <a:buNone/>
            </a:pPr>
            <a:r>
              <a:rPr lang="en-US" sz="4400" dirty="0"/>
              <a:t>Revelation 9:13-19... </a:t>
            </a:r>
          </a:p>
          <a:p>
            <a:pPr marL="1371600" lvl="3" indent="0">
              <a:buNone/>
            </a:pPr>
            <a:r>
              <a:rPr lang="en-US" sz="4400" dirty="0"/>
              <a:t>The sixth trumpet sounded and brought great destruction and death to one-third of mankind...</a:t>
            </a:r>
          </a:p>
        </p:txBody>
      </p:sp>
    </p:spTree>
    <p:extLst>
      <p:ext uri="{BB962C8B-B14F-4D97-AF65-F5344CB8AC3E}">
        <p14:creationId xmlns:p14="http://schemas.microsoft.com/office/powerpoint/2010/main" val="284443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9:20-21   No Repentance</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20 </a:t>
            </a:r>
            <a:r>
              <a:rPr lang="en-US" sz="3200" b="1" i="1" u="sng" dirty="0"/>
              <a:t>The rest of mankind</a:t>
            </a:r>
            <a:r>
              <a:rPr lang="en-US" sz="3200" i="1" dirty="0"/>
              <a:t>, who were not killed by these plagues, </a:t>
            </a:r>
            <a:r>
              <a:rPr lang="en-US" sz="3200" b="1" i="1" u="sng" dirty="0"/>
              <a:t>did not repent</a:t>
            </a:r>
            <a:r>
              <a:rPr lang="en-US" sz="3200" i="1" dirty="0"/>
              <a:t> of the works of their hands, so as not to worship demons, and the idols of gold and of silver and of brass and of stone and of wood, </a:t>
            </a:r>
            <a:r>
              <a:rPr lang="en-US" sz="3200" b="1" i="1" u="sng" dirty="0"/>
              <a:t>which can neither see nor hear nor walk</a:t>
            </a:r>
            <a:r>
              <a:rPr lang="en-US" sz="3200" i="1" dirty="0"/>
              <a:t>; 21 and they </a:t>
            </a:r>
            <a:r>
              <a:rPr lang="en-US" sz="3200" b="1" i="1" u="sng" dirty="0"/>
              <a:t>did not repent</a:t>
            </a:r>
            <a:r>
              <a:rPr lang="en-US" sz="3200" i="1" dirty="0"/>
              <a:t> of their murders nor of their sorceries nor of their immorality nor of their thefts.</a:t>
            </a:r>
            <a:endParaRPr lang="en-US" sz="3600" i="1" dirty="0"/>
          </a:p>
        </p:txBody>
      </p:sp>
    </p:spTree>
    <p:extLst>
      <p:ext uri="{BB962C8B-B14F-4D97-AF65-F5344CB8AC3E}">
        <p14:creationId xmlns:p14="http://schemas.microsoft.com/office/powerpoint/2010/main" val="109732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12128</TotalTime>
  <Words>4544</Words>
  <Application>Microsoft Office PowerPoint</Application>
  <PresentationFormat>Widescreen</PresentationFormat>
  <Paragraphs>183</Paragraphs>
  <Slides>22</Slides>
  <Notes>19</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avenir-lt-w01_35-light1475496</vt:lpstr>
      <vt:lpstr>Calibri</vt:lpstr>
      <vt:lpstr>inherit</vt:lpstr>
      <vt:lpstr>Trebuchet MS</vt:lpstr>
      <vt:lpstr>Berlin</vt:lpstr>
      <vt:lpstr>PowerPoint Presentation</vt:lpstr>
      <vt:lpstr>Absence of Copyright</vt:lpstr>
      <vt:lpstr>PowerPoint Presentation</vt:lpstr>
      <vt:lpstr>PowerPoint Presentation</vt:lpstr>
      <vt:lpstr>Prayer and Announcements</vt:lpstr>
      <vt:lpstr>PowerPoint Presentation</vt:lpstr>
      <vt:lpstr>END HERE August 19, 2020</vt:lpstr>
      <vt:lpstr>The Seven Trumpets</vt:lpstr>
      <vt:lpstr>Revelation 9:20-21   No Repentance</vt:lpstr>
      <vt:lpstr>2 Peter 3 Time to Repent</vt:lpstr>
      <vt:lpstr>Revelation 10 Interlude before the Seventh   Trumpet = The Little Book (Scroll)</vt:lpstr>
      <vt:lpstr>Revelation 10:1-3 The Strong Angel</vt:lpstr>
      <vt:lpstr>Revelation 10:4 The Seven Peals of Thunder</vt:lpstr>
      <vt:lpstr>Revelation 10:5-7 No More Delay</vt:lpstr>
      <vt:lpstr>No More Delay 2 Peter 3:3-15</vt:lpstr>
      <vt:lpstr>No More Delay 2 Peter 3:3-15 cont...</vt:lpstr>
      <vt:lpstr>No More Delay 2 Peter 3:3-15 cont...</vt:lpstr>
      <vt:lpstr>No More Delay 2 Peter 3:3-15 cont.</vt:lpstr>
      <vt:lpstr>Revelation 10:8-11 Sweet and Bitter Book...</vt:lpstr>
      <vt:lpstr>Revelation 10:8-11 Sweet and Bitter Book</vt:lpstr>
      <vt:lpstr>END HERE August 26, 2020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Stan Fike</cp:lastModifiedBy>
  <cp:revision>283</cp:revision>
  <cp:lastPrinted>2020-07-01T21:48:38Z</cp:lastPrinted>
  <dcterms:created xsi:type="dcterms:W3CDTF">2020-05-12T01:25:54Z</dcterms:created>
  <dcterms:modified xsi:type="dcterms:W3CDTF">2020-08-27T01:38:42Z</dcterms:modified>
</cp:coreProperties>
</file>